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90" r:id="rId3"/>
    <p:sldId id="291" r:id="rId4"/>
    <p:sldId id="261" r:id="rId5"/>
    <p:sldId id="338" r:id="rId6"/>
    <p:sldId id="293" r:id="rId7"/>
    <p:sldId id="304" r:id="rId8"/>
    <p:sldId id="277" r:id="rId9"/>
    <p:sldId id="301" r:id="rId10"/>
    <p:sldId id="307" r:id="rId11"/>
    <p:sldId id="310" r:id="rId12"/>
    <p:sldId id="318" r:id="rId13"/>
    <p:sldId id="323" r:id="rId14"/>
    <p:sldId id="324" r:id="rId15"/>
    <p:sldId id="326" r:id="rId16"/>
    <p:sldId id="322" r:id="rId17"/>
    <p:sldId id="306" r:id="rId18"/>
    <p:sldId id="358" r:id="rId19"/>
    <p:sldId id="312" r:id="rId20"/>
    <p:sldId id="330" r:id="rId21"/>
    <p:sldId id="331" r:id="rId22"/>
    <p:sldId id="339" r:id="rId23"/>
    <p:sldId id="269" r:id="rId24"/>
    <p:sldId id="266" r:id="rId25"/>
    <p:sldId id="341" r:id="rId26"/>
    <p:sldId id="328" r:id="rId27"/>
    <p:sldId id="342" r:id="rId28"/>
    <p:sldId id="343" r:id="rId29"/>
    <p:sldId id="355" r:id="rId30"/>
    <p:sldId id="344" r:id="rId31"/>
    <p:sldId id="346" r:id="rId32"/>
    <p:sldId id="347" r:id="rId33"/>
    <p:sldId id="348" r:id="rId34"/>
    <p:sldId id="350" r:id="rId35"/>
    <p:sldId id="349" r:id="rId36"/>
    <p:sldId id="351" r:id="rId37"/>
    <p:sldId id="352" r:id="rId38"/>
    <p:sldId id="353" r:id="rId39"/>
    <p:sldId id="354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CBF9D8"/>
    <a:srgbClr val="0CFC3A"/>
    <a:srgbClr val="339371"/>
    <a:srgbClr val="FF4435"/>
    <a:srgbClr val="FF9900"/>
    <a:srgbClr val="FF9933"/>
    <a:srgbClr val="FCFEA4"/>
    <a:srgbClr val="FE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2" y="53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gras\Desktop\Nuovo%20Foglio%20di%20lavoro%20di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rassi\Desktop\Capstone%20PPT\Splits%20and%20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rassi\Desktop\Capstone%20PPT\Splits%20and%20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27777777777778"/>
          <c:y val="0.60416666666666663"/>
          <c:w val="0.19722222222222222"/>
          <c:h val="0.32870370370370372"/>
        </c:manualLayout>
      </c:layout>
      <c:pieChart>
        <c:varyColors val="1"/>
        <c:ser>
          <c:idx val="0"/>
          <c:order val="0"/>
          <c:spPr>
            <a:solidFill>
              <a:srgbClr val="92D05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70AD47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CE7-4A17-A095-C120CE0D3182}"/>
              </c:ext>
            </c:extLst>
          </c:dPt>
          <c:dPt>
            <c:idx val="1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CE7-4A17-A095-C120CE0D3182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CE7-4A17-A095-C120CE0D3182}"/>
              </c:ext>
            </c:extLst>
          </c:dPt>
          <c:dLbls>
            <c:dLbl>
              <c:idx val="0"/>
              <c:layout>
                <c:manualLayout>
                  <c:x val="4.1666666666666616E-2"/>
                  <c:y val="-2.777777777777794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E7-4A17-A095-C120CE0D3182}"/>
                </c:ext>
              </c:extLst>
            </c:dLbl>
            <c:dLbl>
              <c:idx val="1"/>
              <c:layout>
                <c:manualLayout>
                  <c:x val="-4.7222222222222235E-2"/>
                  <c:y val="5.555555555555546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E7-4A17-A095-C120CE0D3182}"/>
                </c:ext>
              </c:extLst>
            </c:dLbl>
            <c:dLbl>
              <c:idx val="2"/>
              <c:layout>
                <c:manualLayout>
                  <c:x val="1.1111111111111086E-2"/>
                  <c:y val="-5.092592592592601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E7-4A17-A095-C120CE0D318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Foglio1!$G$10:$G$12</c:f>
              <c:strCache>
                <c:ptCount val="3"/>
                <c:pt idx="0">
                  <c:v>TRAIN</c:v>
                </c:pt>
                <c:pt idx="1">
                  <c:v>VAL</c:v>
                </c:pt>
                <c:pt idx="2">
                  <c:v>TEST</c:v>
                </c:pt>
              </c:strCache>
            </c:strRef>
          </c:cat>
          <c:val>
            <c:numRef>
              <c:f>Foglio1!$H$10:$H$12</c:f>
              <c:numCache>
                <c:formatCode>General</c:formatCode>
                <c:ptCount val="3"/>
                <c:pt idx="0">
                  <c:v>0.75</c:v>
                </c:pt>
                <c:pt idx="1">
                  <c:v>0.1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E7-4A17-A095-C120CE0D3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805555555555554"/>
          <c:y val="0.17361111111111113"/>
          <c:w val="0.3527777777777778"/>
          <c:h val="0.58796296296296291"/>
        </c:manualLayout>
      </c:layout>
      <c:pieChart>
        <c:varyColors val="1"/>
        <c:ser>
          <c:idx val="0"/>
          <c:order val="0"/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751-4315-82B8-23E92EC4C07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751-4315-82B8-23E92EC4C07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751-4315-82B8-23E92EC4C07D}"/>
              </c:ext>
            </c:extLst>
          </c:dPt>
          <c:dLbls>
            <c:dLbl>
              <c:idx val="0"/>
              <c:layout>
                <c:manualLayout>
                  <c:x val="0.11716792097606663"/>
                  <c:y val="-9.070671835792885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17034033665986"/>
                      <c:h val="0.428938069891647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751-4315-82B8-23E92EC4C07D}"/>
                </c:ext>
              </c:extLst>
            </c:dLbl>
            <c:dLbl>
              <c:idx val="1"/>
              <c:layout>
                <c:manualLayout>
                  <c:x val="-4.4444376538079172E-2"/>
                  <c:y val="6.661376891494577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51-4315-82B8-23E92EC4C07D}"/>
                </c:ext>
              </c:extLst>
            </c:dLbl>
            <c:dLbl>
              <c:idx val="2"/>
              <c:layout>
                <c:manualLayout>
                  <c:x val="-8.3333333333333332E-3"/>
                  <c:y val="-2.3148148148148147E-2"/>
                </c:manualLayout>
              </c:layout>
              <c:tx>
                <c:rich>
                  <a:bodyPr/>
                  <a:lstStyle/>
                  <a:p>
                    <a:fld id="{FCFDDFCD-5B28-4DFF-864E-721D874EB925}" type="CATEGORYNAME">
                      <a:rPr lang="en-US">
                        <a:solidFill>
                          <a:sysClr val="windowText" lastClr="000000"/>
                        </a:solidFill>
                      </a:rPr>
                      <a:pPr/>
                      <a:t>[NOME CATEGORIA]</a:t>
                    </a:fld>
                    <a:r>
                      <a:rPr lang="en-US" baseline="0"/>
                      <a:t>
</a:t>
                    </a:r>
                    <a:fld id="{CB0EEF78-EE9C-4FB1-B75F-6E153D1D22F2}" type="PERCENTAGE">
                      <a:rPr lang="en-US" baseline="0"/>
                      <a:pPr/>
                      <a:t>[PERCENTUALE]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751-4315-82B8-23E92EC4C07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it-IT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Tabelle1!$F$6:$F$8</c:f>
              <c:strCache>
                <c:ptCount val="3"/>
                <c:pt idx="0">
                  <c:v>TRAIN</c:v>
                </c:pt>
                <c:pt idx="1">
                  <c:v>VAL</c:v>
                </c:pt>
                <c:pt idx="2">
                  <c:v>TEST</c:v>
                </c:pt>
              </c:strCache>
            </c:strRef>
          </c:cat>
          <c:val>
            <c:numRef>
              <c:f>Tabelle1!$G$6:$G$8</c:f>
              <c:numCache>
                <c:formatCode>0%</c:formatCode>
                <c:ptCount val="3"/>
                <c:pt idx="0">
                  <c:v>0.7</c:v>
                </c:pt>
                <c:pt idx="1">
                  <c:v>0.15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51-4315-82B8-23E92EC4C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Tabelle1!$AJ$39</c:f>
              <c:strCache>
                <c:ptCount val="1"/>
                <c:pt idx="0">
                  <c:v>Regex only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Tabelle1!$AK$38:$AL$38</c:f>
              <c:strCache>
                <c:ptCount val="2"/>
                <c:pt idx="0">
                  <c:v>Precision</c:v>
                </c:pt>
                <c:pt idx="1">
                  <c:v>Accuracy</c:v>
                </c:pt>
              </c:strCache>
            </c:strRef>
          </c:cat>
          <c:val>
            <c:numRef>
              <c:f>Tabelle1!$AK$39:$AL$39</c:f>
              <c:numCache>
                <c:formatCode>General</c:formatCode>
                <c:ptCount val="2"/>
                <c:pt idx="0">
                  <c:v>0.73</c:v>
                </c:pt>
                <c:pt idx="1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E6-4B0C-8E95-1F18424A85F8}"/>
            </c:ext>
          </c:extLst>
        </c:ser>
        <c:ser>
          <c:idx val="1"/>
          <c:order val="1"/>
          <c:tx>
            <c:strRef>
              <c:f>Tabelle1!$AJ$40</c:f>
              <c:strCache>
                <c:ptCount val="1"/>
                <c:pt idx="0">
                  <c:v>Regex + BERT Binary Classifier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Tabelle1!$AK$38:$AL$38</c:f>
              <c:strCache>
                <c:ptCount val="2"/>
                <c:pt idx="0">
                  <c:v>Precision</c:v>
                </c:pt>
                <c:pt idx="1">
                  <c:v>Accuracy</c:v>
                </c:pt>
              </c:strCache>
            </c:strRef>
          </c:cat>
          <c:val>
            <c:numRef>
              <c:f>Tabelle1!$AK$40:$AL$40</c:f>
              <c:numCache>
                <c:formatCode>General</c:formatCode>
                <c:ptCount val="2"/>
                <c:pt idx="0">
                  <c:v>0.95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E6-4B0C-8E95-1F18424A85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0103215"/>
        <c:axId val="1828453471"/>
      </c:barChart>
      <c:catAx>
        <c:axId val="1840103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pPr>
            <a:endParaRPr lang="it-IT"/>
          </a:p>
        </c:txPr>
        <c:crossAx val="1828453471"/>
        <c:crosses val="autoZero"/>
        <c:auto val="1"/>
        <c:lblAlgn val="ctr"/>
        <c:lblOffset val="100"/>
        <c:noMultiLvlLbl val="0"/>
      </c:catAx>
      <c:valAx>
        <c:axId val="182845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defRPr>
            </a:pPr>
            <a:endParaRPr lang="it-IT"/>
          </a:p>
        </c:txPr>
        <c:crossAx val="1840103215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Slab" pitchFamily="2" charset="0"/>
              <a:ea typeface="Roboto Slab" pitchFamily="2" charset="0"/>
              <a:cs typeface="Roboto Slab" pitchFamily="2" charset="0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Roboto Slab" pitchFamily="2" charset="0"/>
          <a:ea typeface="Roboto Slab" pitchFamily="2" charset="0"/>
          <a:cs typeface="Roboto Slab" pitchFamily="2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3E81D-EB36-47FA-8433-07FC7B13A6D0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23701-D8DB-4443-9137-AD7F1E5E19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58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4924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93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836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927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0597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551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5728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798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626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01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803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9202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2019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8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6304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6962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523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584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7886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145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7690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08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6633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994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613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8867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18069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868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15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7606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35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655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1803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7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23701-D8DB-4443-9137-AD7F1E5E196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767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6969-B90E-5891-775E-B7E391C96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BC6D2-7CA1-1C8B-5854-12523A46C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2318A-BFDC-D226-DB20-221EBB3E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70E94-3877-A457-76EC-43A3A38F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C3F6-5E82-39BD-6275-58F228F3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54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C516-316A-6A02-D7A0-8755DE75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73BC1-9F53-3717-5846-8EE13773A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DD429-BD67-F59B-2DBE-9F79A67A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89A08-EB92-7A9F-0A4F-C4DE138C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BC68C-0C8B-7046-DF2F-2EE2F02C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8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B2DCAA-17FA-DA59-33D0-970680BE8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1972A-539E-6B4D-89A8-E742E5DF9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2543C-BA03-0C16-0DAE-AA6868C3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A9D7D-57FD-2BE8-3974-D912B73F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8F561-6DA7-5092-7F91-E497DDB6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4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3868-1ACB-AF11-7C41-9452E388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CB90-A187-19BC-8A6E-49251ED3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B68F3-1316-E402-9557-F29C7E71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09A3E-B30B-95F7-ABFE-89865C5A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EBC18-1B5B-1050-5D82-102217B2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1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193B5-3B44-7E36-E7D3-3596F264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9D34E-7DD8-0270-35E9-E96D2ABD4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9CABA-526A-2347-9046-48E8DE5D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53AF2-391D-0230-21B4-0603E91D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6ACFD-1C30-8567-48DF-97ACFA2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8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83CE4-B546-8D8D-91DD-39F75B25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E67C8-C88A-32F7-3614-7F03FDE33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364EC-1D22-495F-CF9D-12568782C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8E06D-34BB-C7FD-F00C-30C83161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2C949-43A0-B0E2-A389-A6DE9B8F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F2209-9A38-D79A-B534-B33EA030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363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C619-1268-E4FE-224F-DF461C58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F8FF4-8DFC-8D11-0750-CC6BE2762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462D6-979F-7141-35A7-305AB634C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2FBB5-B547-F261-A5D6-600416A30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6FC1A-3D3D-BC58-2B55-48C8FE381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5AD50-FE4A-8AEB-0191-4193A86B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788BB-C6D7-F64D-F73E-6148B5EF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119EBE-7DB2-2D07-F538-9787FA2F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785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B06A-A821-1D3E-3E60-18B73C64B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F4A55-2185-3A0B-8BF3-7911182D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7D9AD-3965-7E84-DE07-BA392E2D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A5DDF-265E-FD56-48C2-F633373E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34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126D7-3969-B438-6968-ADDA0F33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43FBE-64E8-77EB-9F42-7DB9F47E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5B11E-BB09-EBFA-9722-13FAA3F4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56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4E97-DE90-7524-D80F-6EB6B5A6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8619B-2011-5B0A-2C76-697EE034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6924B-7EBC-C47C-5A4A-48980CDFC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2A5FB-59FA-CFAE-6228-EC7D92B5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051DC-24D3-DB83-0D6E-8458CFC8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F6313-CBDC-2610-C889-6AD175C5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222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117F-F2E5-6F83-C3E5-098FC126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66443-6E05-67F0-7D41-1E7AED7A9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7E9C2-F6D4-BFBB-4942-6BDEBA58C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D9609-1E79-3DE5-5E25-8F34F386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A3A4D-F0DC-DDB1-9FEC-C472BD6E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F77C8-E326-E3E2-3AB1-9D593DC5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41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A0554-53EC-5334-B042-96A22D7C8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59065-86F5-2D0A-D6BD-C1D351C51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FDA3F-05CD-3959-DDA7-F4FF0F500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258F8-29F5-4F20-9079-890D80F9258B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EE58C-A3DE-4620-B2DD-E2DFEBD93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6C14-BD9D-04ED-6A4A-4EA45AC83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5953-CB29-483C-A262-70310F59A8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456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9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1"/>
            <a:ext cx="12192000" cy="4164012"/>
            <a:chOff x="0" y="1"/>
            <a:chExt cx="12192000" cy="41640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1"/>
              <a:ext cx="12192000" cy="3996266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3996266"/>
              <a:ext cx="12192000" cy="16774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16A68-2993-F5E1-6874-5A050FC79A44}"/>
              </a:ext>
            </a:extLst>
          </p:cNvPr>
          <p:cNvSpPr txBox="1"/>
          <p:nvPr/>
        </p:nvSpPr>
        <p:spPr>
          <a:xfrm>
            <a:off x="1647824" y="821165"/>
            <a:ext cx="8896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The </a:t>
            </a:r>
            <a:r>
              <a:rPr kumimoji="0" lang="it-IT" altLang="it-IT" sz="2800" i="0" u="none" strike="noStrik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potential</a:t>
            </a:r>
            <a: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of BERT-</a:t>
            </a:r>
            <a:r>
              <a:rPr kumimoji="0" lang="it-IT" altLang="it-IT" sz="2800" i="0" u="none" strike="noStrik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based</a:t>
            </a:r>
            <a: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kumimoji="0" lang="it-IT" altLang="it-IT" sz="2800" i="0" u="none" strike="noStrik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language</a:t>
            </a:r>
            <a: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models </a:t>
            </a:r>
            <a:b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for the </a:t>
            </a:r>
            <a:r>
              <a:rPr kumimoji="0" lang="it-IT" altLang="it-IT" sz="2800" i="0" u="none" strike="noStrik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extraction</a:t>
            </a:r>
            <a: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of </a:t>
            </a:r>
            <a:r>
              <a:rPr kumimoji="0" lang="it-IT" altLang="it-IT" sz="2800" i="0" u="none" strike="noStrik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Indicators</a:t>
            </a:r>
            <a: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of Compromise </a:t>
            </a:r>
            <a:b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</a:br>
            <a: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from </a:t>
            </a:r>
            <a:r>
              <a:rPr kumimoji="0" lang="it-IT" altLang="it-IT" sz="280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Cyber </a:t>
            </a:r>
            <a:r>
              <a:rPr kumimoji="0" lang="it-IT" altLang="it-IT" sz="2800" u="none" strike="noStrik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Threat</a:t>
            </a:r>
            <a:r>
              <a:rPr kumimoji="0" lang="it-IT" altLang="it-IT" sz="280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 Intelligence </a:t>
            </a:r>
            <a:r>
              <a:rPr kumimoji="0" lang="it-IT" altLang="it-IT" sz="2800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reports</a:t>
            </a:r>
            <a:r>
              <a:rPr kumimoji="0" lang="it-IT" altLang="it-IT" sz="2800" b="1" i="0" u="none" strike="noStrike" normalizeH="0" dirty="0">
                <a:ln>
                  <a:noFill/>
                </a:ln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​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B80E04-746F-22EE-D166-2C8B111680C3}"/>
              </a:ext>
            </a:extLst>
          </p:cNvPr>
          <p:cNvCxnSpPr/>
          <p:nvPr/>
        </p:nvCxnSpPr>
        <p:spPr>
          <a:xfrm>
            <a:off x="1647825" y="2350570"/>
            <a:ext cx="88963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14E2BC-D292-5B0E-B5AB-840F7158F3CB}"/>
              </a:ext>
            </a:extLst>
          </p:cNvPr>
          <p:cNvSpPr txBox="1"/>
          <p:nvPr/>
        </p:nvSpPr>
        <p:spPr>
          <a:xfrm>
            <a:off x="1647824" y="2420388"/>
            <a:ext cx="88963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it-IT" sz="20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M</a:t>
            </a:r>
            <a:r>
              <a:rPr lang="it-IT" altLang="it-IT" sz="20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Sc </a:t>
            </a:r>
            <a:r>
              <a:rPr lang="en-US" sz="20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 Cyber Risk Strategy and Governance</a:t>
            </a:r>
            <a:r>
              <a:rPr lang="it-IT" sz="20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- </a:t>
            </a:r>
            <a:r>
              <a:rPr lang="it-IT" sz="20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October</a:t>
            </a:r>
            <a:r>
              <a:rPr lang="it-IT" sz="20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2023 </a:t>
            </a:r>
          </a:p>
          <a:p>
            <a:pPr algn="ctr"/>
            <a:endParaRPr lang="it-IT" sz="16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endParaRPr lang="it-IT" sz="1600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Jacopo Grassi </a:t>
            </a:r>
            <a:endParaRPr lang="it-IT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E8F86FC4-7390-7C69-D61F-AEDAB57BE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05" y="4448812"/>
            <a:ext cx="1777470" cy="177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niversità commerciale Luigi Bocconi Logo PNG Vector (AI) Free Download">
            <a:extLst>
              <a:ext uri="{FF2B5EF4-FFF2-40B4-BE49-F238E27FC236}">
                <a16:creationId xmlns:a16="http://schemas.microsoft.com/office/drawing/2014/main" id="{0BF4647A-E79D-739A-4B88-26920DFE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25" y="4448812"/>
            <a:ext cx="1777470" cy="177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46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079CD5D-27DF-908F-3C7A-8D70BE579991}"/>
              </a:ext>
            </a:extLst>
          </p:cNvPr>
          <p:cNvSpPr txBox="1"/>
          <p:nvPr/>
        </p:nvSpPr>
        <p:spPr>
          <a:xfrm>
            <a:off x="921007" y="2316338"/>
            <a:ext cx="10305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To do this, the malware first loads the pla.dll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library and zeroes out a chunk of bytes inside its code section.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Contextual</a:t>
                </a:r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</a:t>
                </a:r>
                <a:r>
                  <a:rPr lang="it-IT" alt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Terms</a:t>
                </a:r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</a:t>
                </a:r>
                <a:r>
                  <a:rPr lang="it-IT" alt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extraction</a:t>
                </a:r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– LIME </a:t>
                </a:r>
                <a:r>
                  <a:rPr lang="it-IT" sz="12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(Local </a:t>
                </a:r>
                <a:r>
                  <a:rPr lang="it-IT" sz="12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Interpretable</a:t>
                </a:r>
                <a:r>
                  <a:rPr lang="it-IT" sz="12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Model-</a:t>
                </a:r>
                <a:r>
                  <a:rPr lang="it-IT" sz="12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agnostic</a:t>
                </a:r>
                <a:r>
                  <a:rPr lang="it-IT" sz="12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</a:t>
                </a:r>
                <a:r>
                  <a:rPr lang="it-IT" sz="12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Explanations</a:t>
                </a:r>
                <a:r>
                  <a:rPr lang="it-IT" sz="12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)</a:t>
                </a:r>
                <a:endParaRPr lang="en-US" altLang="it-IT" sz="24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E85F8B-693F-3542-3745-74A3823A4797}"/>
              </a:ext>
            </a:extLst>
          </p:cNvPr>
          <p:cNvSpPr txBox="1"/>
          <p:nvPr/>
        </p:nvSpPr>
        <p:spPr>
          <a:xfrm>
            <a:off x="690592" y="1673409"/>
            <a:ext cx="1096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it-IT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Context Terms = Words that </a:t>
            </a:r>
            <a:r>
              <a:rPr lang="en-US" altLang="it-IT" sz="2000" b="1" dirty="0">
                <a:solidFill>
                  <a:srgbClr val="33937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contribute significantly </a:t>
            </a:r>
            <a:r>
              <a:rPr lang="en-US" altLang="it-IT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to classifying a sentence as “IoC Sentence”. 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093F018-0483-543E-66EF-108EC84598FE}"/>
              </a:ext>
            </a:extLst>
          </p:cNvPr>
          <p:cNvGrpSpPr/>
          <p:nvPr/>
        </p:nvGrpSpPr>
        <p:grpSpPr>
          <a:xfrm>
            <a:off x="2286796" y="2838096"/>
            <a:ext cx="8326187" cy="3330808"/>
            <a:chOff x="2286796" y="2838096"/>
            <a:chExt cx="8326187" cy="3330808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1FBF01A-0570-EA35-AA0C-5F437C561FDC}"/>
                </a:ext>
              </a:extLst>
            </p:cNvPr>
            <p:cNvSpPr txBox="1"/>
            <p:nvPr/>
          </p:nvSpPr>
          <p:spPr>
            <a:xfrm>
              <a:off x="7747863" y="2838096"/>
              <a:ext cx="2865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Prediction of BERT-based </a:t>
              </a:r>
              <a:br>
                <a:rPr lang="en-US" sz="1200" b="1" dirty="0">
                  <a:solidFill>
                    <a:srgbClr val="C00000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</a:br>
              <a:r>
                <a:rPr lang="en-US" sz="1200" b="1" dirty="0">
                  <a:solidFill>
                    <a:srgbClr val="C00000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Text Classifier</a:t>
              </a:r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F7A2C7E-FA1F-D8D4-3775-AE252F543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796" y="3308612"/>
              <a:ext cx="7618407" cy="2860292"/>
            </a:xfrm>
            <a:prstGeom prst="rect">
              <a:avLst/>
            </a:prstGeom>
          </p:spPr>
        </p:pic>
      </p:grpSp>
      <p:sp>
        <p:nvSpPr>
          <p:cNvPr id="6" name="TextBox 24">
            <a:extLst>
              <a:ext uri="{FF2B5EF4-FFF2-40B4-BE49-F238E27FC236}">
                <a16:creationId xmlns:a16="http://schemas.microsoft.com/office/drawing/2014/main" id="{91B01F5C-133E-52A3-362E-CB2BC2753FCE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8 / 12</a:t>
            </a:r>
          </a:p>
        </p:txBody>
      </p:sp>
    </p:spTree>
    <p:extLst>
      <p:ext uri="{BB962C8B-B14F-4D97-AF65-F5344CB8AC3E}">
        <p14:creationId xmlns:p14="http://schemas.microsoft.com/office/powerpoint/2010/main" val="3555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079CD5D-27DF-908F-3C7A-8D70BE579991}"/>
              </a:ext>
            </a:extLst>
          </p:cNvPr>
          <p:cNvSpPr txBox="1"/>
          <p:nvPr/>
        </p:nvSpPr>
        <p:spPr>
          <a:xfrm>
            <a:off x="921007" y="2316338"/>
            <a:ext cx="10305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To do this, the malware first loads the pla.dll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library and zeroes out a chunk of bytes inside its code section.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85F8B-693F-3542-3745-74A3823A4797}"/>
              </a:ext>
            </a:extLst>
          </p:cNvPr>
          <p:cNvSpPr txBox="1"/>
          <p:nvPr/>
        </p:nvSpPr>
        <p:spPr>
          <a:xfrm>
            <a:off x="690592" y="1673409"/>
            <a:ext cx="1096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it-IT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Context Terms = Words that </a:t>
            </a:r>
            <a:r>
              <a:rPr lang="en-US" altLang="it-IT" sz="2000" b="1" dirty="0">
                <a:solidFill>
                  <a:srgbClr val="33937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contribute significantly </a:t>
            </a:r>
            <a:r>
              <a:rPr lang="en-US" altLang="it-IT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to classifying a sentence as “IoC Sentence”.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7BFF096-0D25-B094-9DA0-3B8D950A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1" y="3102196"/>
            <a:ext cx="10835640" cy="579411"/>
          </a:xfrm>
          <a:prstGeom prst="rect">
            <a:avLst/>
          </a:prstGeom>
        </p:spPr>
      </p:pic>
      <p:grpSp>
        <p:nvGrpSpPr>
          <p:cNvPr id="9" name="Group 1030">
            <a:extLst>
              <a:ext uri="{FF2B5EF4-FFF2-40B4-BE49-F238E27FC236}">
                <a16:creationId xmlns:a16="http://schemas.microsoft.com/office/drawing/2014/main" id="{7D8B14A5-2654-DADA-74E7-F772A8FF8F65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1" name="Group 1032">
              <a:extLst>
                <a:ext uri="{FF2B5EF4-FFF2-40B4-BE49-F238E27FC236}">
                  <a16:creationId xmlns:a16="http://schemas.microsoft.com/office/drawing/2014/main" id="{041A0680-D1FB-B3FC-0682-AC8F4BCA4240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3" name="TextBox 1034">
                <a:extLst>
                  <a:ext uri="{FF2B5EF4-FFF2-40B4-BE49-F238E27FC236}">
                    <a16:creationId xmlns:a16="http://schemas.microsoft.com/office/drawing/2014/main" id="{9CEB9408-FCFB-D68B-CC91-86D093D84AF2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Contextual</a:t>
                </a:r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</a:t>
                </a:r>
                <a:r>
                  <a:rPr lang="it-IT" alt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Terms</a:t>
                </a:r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</a:t>
                </a:r>
                <a:r>
                  <a:rPr lang="it-IT" alt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extraction</a:t>
                </a:r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– LIME </a:t>
                </a:r>
                <a:r>
                  <a:rPr lang="it-IT" sz="12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(Local </a:t>
                </a:r>
                <a:r>
                  <a:rPr lang="it-IT" sz="12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Interpretable</a:t>
                </a:r>
                <a:r>
                  <a:rPr lang="it-IT" sz="12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Model-</a:t>
                </a:r>
                <a:r>
                  <a:rPr lang="it-IT" sz="12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agnostic</a:t>
                </a:r>
                <a:r>
                  <a:rPr lang="it-IT" sz="12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</a:t>
                </a:r>
                <a:r>
                  <a:rPr lang="it-IT" sz="12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Explanations</a:t>
                </a:r>
                <a:r>
                  <a:rPr lang="it-IT" sz="12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)</a:t>
                </a:r>
                <a:endParaRPr lang="en-US" altLang="it-IT" sz="24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4" name="Straight Connector 1035">
                <a:extLst>
                  <a:ext uri="{FF2B5EF4-FFF2-40B4-BE49-F238E27FC236}">
                    <a16:creationId xmlns:a16="http://schemas.microsoft.com/office/drawing/2014/main" id="{BC5A9AD4-5F8F-E898-5275-42A1F41BEFD0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033">
              <a:extLst>
                <a:ext uri="{FF2B5EF4-FFF2-40B4-BE49-F238E27FC236}">
                  <a16:creationId xmlns:a16="http://schemas.microsoft.com/office/drawing/2014/main" id="{0802CF84-FE5E-EBCB-29D1-0430262C2896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8CB9C453-E45D-EBB5-DF11-35CAE964F6E3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8 / 12</a:t>
            </a:r>
          </a:p>
        </p:txBody>
      </p:sp>
    </p:spTree>
    <p:extLst>
      <p:ext uri="{BB962C8B-B14F-4D97-AF65-F5344CB8AC3E}">
        <p14:creationId xmlns:p14="http://schemas.microsoft.com/office/powerpoint/2010/main" val="6346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Rudimental</a:t>
                </a:r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</a:t>
                </a:r>
                <a:r>
                  <a:rPr lang="it-IT" alt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automatic</a:t>
                </a:r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</a:t>
                </a:r>
                <a:r>
                  <a:rPr lang="it-IT" alt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summarizer</a:t>
                </a:r>
                <a:endParaRPr lang="en-US" altLang="it-IT" sz="24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87BFF096-0D25-B094-9DA0-3B8D950A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1" y="1634512"/>
            <a:ext cx="10835640" cy="579411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70F2E823-E600-A7B0-AE63-6C7FD8A42DEA}"/>
              </a:ext>
            </a:extLst>
          </p:cNvPr>
          <p:cNvGrpSpPr/>
          <p:nvPr/>
        </p:nvGrpSpPr>
        <p:grpSpPr>
          <a:xfrm>
            <a:off x="1193729" y="2213923"/>
            <a:ext cx="9804541" cy="4051553"/>
            <a:chOff x="1193729" y="2213923"/>
            <a:chExt cx="9804541" cy="405155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3BC48ACF-302D-C475-06DA-1EB37EA90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3729" y="2213923"/>
              <a:ext cx="9804541" cy="2564175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3B10E532-021E-F67A-DE89-E1525BA78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761" b="17690"/>
            <a:stretch/>
          </p:blipFill>
          <p:spPr>
            <a:xfrm>
              <a:off x="1563243" y="4639731"/>
              <a:ext cx="9020997" cy="1625745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98327DE4-69B6-6C95-FC75-49801051EA32}"/>
              </a:ext>
            </a:extLst>
          </p:cNvPr>
          <p:cNvGrpSpPr/>
          <p:nvPr/>
        </p:nvGrpSpPr>
        <p:grpSpPr>
          <a:xfrm>
            <a:off x="1696496" y="4170045"/>
            <a:ext cx="4963384" cy="2005144"/>
            <a:chOff x="1696496" y="4170045"/>
            <a:chExt cx="4963384" cy="2005144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0E4CEA59-9539-92F5-5BB5-2E925A50B565}"/>
                </a:ext>
              </a:extLst>
            </p:cNvPr>
            <p:cNvSpPr/>
            <p:nvPr/>
          </p:nvSpPr>
          <p:spPr>
            <a:xfrm>
              <a:off x="4564380" y="4171950"/>
              <a:ext cx="396240" cy="308610"/>
            </a:xfrm>
            <a:prstGeom prst="roundRect">
              <a:avLst/>
            </a:prstGeom>
            <a:solidFill>
              <a:srgbClr val="0CFC3A">
                <a:alpha val="4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9FA2B85E-9D37-9388-1F35-C6F2C974017B}"/>
                </a:ext>
              </a:extLst>
            </p:cNvPr>
            <p:cNvSpPr/>
            <p:nvPr/>
          </p:nvSpPr>
          <p:spPr>
            <a:xfrm>
              <a:off x="6263640" y="4170045"/>
              <a:ext cx="396240" cy="308610"/>
            </a:xfrm>
            <a:prstGeom prst="roundRect">
              <a:avLst/>
            </a:prstGeom>
            <a:solidFill>
              <a:srgbClr val="0CFC3A">
                <a:alpha val="4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D0441AEF-18F9-79D6-A544-F303F77EDBDB}"/>
                </a:ext>
              </a:extLst>
            </p:cNvPr>
            <p:cNvSpPr/>
            <p:nvPr/>
          </p:nvSpPr>
          <p:spPr>
            <a:xfrm>
              <a:off x="1696496" y="5858959"/>
              <a:ext cx="396240" cy="308610"/>
            </a:xfrm>
            <a:prstGeom prst="roundRect">
              <a:avLst/>
            </a:prstGeom>
            <a:solidFill>
              <a:srgbClr val="0CFC3A">
                <a:alpha val="4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98CF8B69-88D5-65EB-0400-BDF40403E236}"/>
                </a:ext>
              </a:extLst>
            </p:cNvPr>
            <p:cNvSpPr/>
            <p:nvPr/>
          </p:nvSpPr>
          <p:spPr>
            <a:xfrm>
              <a:off x="4381500" y="5866579"/>
              <a:ext cx="396240" cy="308610"/>
            </a:xfrm>
            <a:prstGeom prst="roundRect">
              <a:avLst/>
            </a:prstGeom>
            <a:solidFill>
              <a:srgbClr val="0CFC3A">
                <a:alpha val="4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6EC9F8DA-0B1E-D8F2-4AF8-80C0528AD34A}"/>
                </a:ext>
              </a:extLst>
            </p:cNvPr>
            <p:cNvSpPr/>
            <p:nvPr/>
          </p:nvSpPr>
          <p:spPr>
            <a:xfrm>
              <a:off x="6189345" y="5866579"/>
              <a:ext cx="396240" cy="308610"/>
            </a:xfrm>
            <a:prstGeom prst="roundRect">
              <a:avLst/>
            </a:prstGeom>
            <a:solidFill>
              <a:srgbClr val="0CFC3A">
                <a:alpha val="45000"/>
              </a:srgb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9F24A1A-0416-5774-EEA5-7F8ED17C996D}"/>
              </a:ext>
            </a:extLst>
          </p:cNvPr>
          <p:cNvSpPr/>
          <p:nvPr/>
        </p:nvSpPr>
        <p:spPr>
          <a:xfrm>
            <a:off x="7964405" y="4175929"/>
            <a:ext cx="396240" cy="308610"/>
          </a:xfrm>
          <a:prstGeom prst="roundRect">
            <a:avLst/>
          </a:prstGeom>
          <a:solidFill>
            <a:srgbClr val="FF0000">
              <a:alpha val="45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8A4A66B-E2B0-2799-0715-AC69F8BE509B}"/>
              </a:ext>
            </a:extLst>
          </p:cNvPr>
          <p:cNvGrpSpPr/>
          <p:nvPr/>
        </p:nvGrpSpPr>
        <p:grpSpPr>
          <a:xfrm>
            <a:off x="5278665" y="4170045"/>
            <a:ext cx="3911918" cy="2017620"/>
            <a:chOff x="5278665" y="4170045"/>
            <a:chExt cx="3911918" cy="2017620"/>
          </a:xfrm>
        </p:grpSpPr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EB474F05-792F-EC62-C0C1-366BAF18DEF4}"/>
                </a:ext>
              </a:extLst>
            </p:cNvPr>
            <p:cNvSpPr/>
            <p:nvPr/>
          </p:nvSpPr>
          <p:spPr>
            <a:xfrm>
              <a:off x="8794343" y="4170045"/>
              <a:ext cx="396240" cy="30861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5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67C232BB-8611-54F4-C1A3-E6AB10103278}"/>
                </a:ext>
              </a:extLst>
            </p:cNvPr>
            <p:cNvSpPr/>
            <p:nvPr/>
          </p:nvSpPr>
          <p:spPr>
            <a:xfrm>
              <a:off x="5278665" y="5879055"/>
              <a:ext cx="396240" cy="30861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5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7004DC8B-F147-3ABC-B40E-7572DBA1275F}"/>
              </a:ext>
            </a:extLst>
          </p:cNvPr>
          <p:cNvSpPr/>
          <p:nvPr/>
        </p:nvSpPr>
        <p:spPr>
          <a:xfrm>
            <a:off x="735748" y="2367280"/>
            <a:ext cx="4939157" cy="54405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 Slab" pitchFamily="2" charset="0"/>
              </a:rPr>
              <a:t>“ malware loads pla.dll library zeroes chunk of bytes ” 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E8A1E6BC-44C9-A309-2B2F-DE8FFE4C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07" y="5647834"/>
            <a:ext cx="499255" cy="5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5">
            <a:extLst>
              <a:ext uri="{FF2B5EF4-FFF2-40B4-BE49-F238E27FC236}">
                <a16:creationId xmlns:a16="http://schemas.microsoft.com/office/drawing/2014/main" id="{EE5CCE8E-4213-995E-0FB8-A0F955F01A6F}"/>
              </a:ext>
            </a:extLst>
          </p:cNvPr>
          <p:cNvSpPr txBox="1"/>
          <p:nvPr/>
        </p:nvSpPr>
        <p:spPr>
          <a:xfrm>
            <a:off x="10769627" y="5651830"/>
            <a:ext cx="171042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82550">
              <a:buFont typeface="Arial" panose="020B0604020202020204" pitchFamily="34" charset="0"/>
              <a:buChar char="•"/>
            </a:pPr>
            <a:r>
              <a:rPr lang="en-US" altLang="it-IT" sz="900" dirty="0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Natural Language Toolkit (NLTK)</a:t>
            </a:r>
          </a:p>
          <a:p>
            <a:pPr marL="171450" indent="-82550">
              <a:buFont typeface="Arial" panose="020B0604020202020204" pitchFamily="34" charset="0"/>
              <a:buChar char="•"/>
            </a:pPr>
            <a:r>
              <a:rPr lang="en-US" altLang="it-IT" sz="900" dirty="0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MIT Spacy </a:t>
            </a:r>
          </a:p>
          <a:p>
            <a:pPr algn="ctr"/>
            <a:endParaRPr lang="en-US" sz="800" dirty="0">
              <a:solidFill>
                <a:schemeClr val="accent5">
                  <a:lumMod val="50000"/>
                </a:schemeClr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B805ADA7-2BA7-667A-1703-0E4F78131A1F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9 / 12</a:t>
            </a:r>
          </a:p>
        </p:txBody>
      </p:sp>
    </p:spTree>
    <p:extLst>
      <p:ext uri="{BB962C8B-B14F-4D97-AF65-F5344CB8AC3E}">
        <p14:creationId xmlns:p14="http://schemas.microsoft.com/office/powerpoint/2010/main" val="129525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35038A3-352A-45A1-97A8-35740A60D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40"/>
          <a:stretch/>
        </p:blipFill>
        <p:spPr>
          <a:xfrm>
            <a:off x="782817" y="2210169"/>
            <a:ext cx="3657103" cy="42268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Field-Testing </a:t>
                </a:r>
                <a:endParaRPr lang="en-US" altLang="it-IT" sz="24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Realistic Scenario</a:t>
              </a:r>
            </a:p>
          </p:txBody>
        </p:sp>
      </p:grpSp>
      <p:sp>
        <p:nvSpPr>
          <p:cNvPr id="2" name="Parentesi quadra aperta 1">
            <a:extLst>
              <a:ext uri="{FF2B5EF4-FFF2-40B4-BE49-F238E27FC236}">
                <a16:creationId xmlns:a16="http://schemas.microsoft.com/office/drawing/2014/main" id="{050AD559-2F91-2E1C-96C8-7F5CCA76E624}"/>
              </a:ext>
            </a:extLst>
          </p:cNvPr>
          <p:cNvSpPr/>
          <p:nvPr/>
        </p:nvSpPr>
        <p:spPr>
          <a:xfrm rot="5400000">
            <a:off x="1555853" y="1406828"/>
            <a:ext cx="75245" cy="1487693"/>
          </a:xfrm>
          <a:prstGeom prst="leftBracket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FCBF67-A982-086A-B8A4-B680EA0E659C}"/>
              </a:ext>
            </a:extLst>
          </p:cNvPr>
          <p:cNvSpPr txBox="1"/>
          <p:nvPr/>
        </p:nvSpPr>
        <p:spPr>
          <a:xfrm>
            <a:off x="881902" y="1860929"/>
            <a:ext cx="1455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Regex Approach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CFC32270-C43A-6FAA-DA8E-6E6FB29AF09F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10 / 12</a:t>
            </a:r>
          </a:p>
        </p:txBody>
      </p:sp>
    </p:spTree>
    <p:extLst>
      <p:ext uri="{BB962C8B-B14F-4D97-AF65-F5344CB8AC3E}">
        <p14:creationId xmlns:p14="http://schemas.microsoft.com/office/powerpoint/2010/main" val="299216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35038A3-352A-45A1-97A8-35740A60D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53"/>
          <a:stretch/>
        </p:blipFill>
        <p:spPr>
          <a:xfrm>
            <a:off x="782818" y="2210169"/>
            <a:ext cx="5412270" cy="42268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Field-Testing </a:t>
                </a:r>
                <a:endParaRPr lang="en-US" altLang="it-IT" sz="24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Realistic Scenario</a:t>
              </a:r>
            </a:p>
          </p:txBody>
        </p:sp>
      </p:grpSp>
      <p:sp>
        <p:nvSpPr>
          <p:cNvPr id="2" name="Parentesi quadra aperta 1">
            <a:extLst>
              <a:ext uri="{FF2B5EF4-FFF2-40B4-BE49-F238E27FC236}">
                <a16:creationId xmlns:a16="http://schemas.microsoft.com/office/drawing/2014/main" id="{050AD559-2F91-2E1C-96C8-7F5CCA76E624}"/>
              </a:ext>
            </a:extLst>
          </p:cNvPr>
          <p:cNvSpPr/>
          <p:nvPr/>
        </p:nvSpPr>
        <p:spPr>
          <a:xfrm rot="5400000">
            <a:off x="1555853" y="1406828"/>
            <a:ext cx="75245" cy="1487693"/>
          </a:xfrm>
          <a:prstGeom prst="leftBracket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FCBF67-A982-086A-B8A4-B680EA0E659C}"/>
              </a:ext>
            </a:extLst>
          </p:cNvPr>
          <p:cNvSpPr txBox="1"/>
          <p:nvPr/>
        </p:nvSpPr>
        <p:spPr>
          <a:xfrm>
            <a:off x="881902" y="1860929"/>
            <a:ext cx="1455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Regex Approach</a:t>
            </a:r>
          </a:p>
        </p:txBody>
      </p:sp>
      <p:sp>
        <p:nvSpPr>
          <p:cNvPr id="11" name="Parentesi quadra aperta 10">
            <a:extLst>
              <a:ext uri="{FF2B5EF4-FFF2-40B4-BE49-F238E27FC236}">
                <a16:creationId xmlns:a16="http://schemas.microsoft.com/office/drawing/2014/main" id="{CAE51C15-B4C4-3C02-04D5-555CB747C715}"/>
              </a:ext>
            </a:extLst>
          </p:cNvPr>
          <p:cNvSpPr/>
          <p:nvPr/>
        </p:nvSpPr>
        <p:spPr>
          <a:xfrm rot="5400000">
            <a:off x="3374082" y="-701260"/>
            <a:ext cx="171294" cy="5313184"/>
          </a:xfrm>
          <a:prstGeom prst="leftBracket">
            <a:avLst/>
          </a:prstGeom>
          <a:ln w="28575">
            <a:solidFill>
              <a:srgbClr val="33937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661EAE-D9CF-5108-EEE5-AB3AAC02D575}"/>
              </a:ext>
            </a:extLst>
          </p:cNvPr>
          <p:cNvSpPr txBox="1"/>
          <p:nvPr/>
        </p:nvSpPr>
        <p:spPr>
          <a:xfrm>
            <a:off x="2291336" y="1600028"/>
            <a:ext cx="233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3937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BERT-based Binary Classifier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661C7209-F1CC-91CF-E481-F0E6DE46D313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10 / 12</a:t>
            </a:r>
          </a:p>
        </p:txBody>
      </p:sp>
    </p:spTree>
    <p:extLst>
      <p:ext uri="{BB962C8B-B14F-4D97-AF65-F5344CB8AC3E}">
        <p14:creationId xmlns:p14="http://schemas.microsoft.com/office/powerpoint/2010/main" val="6589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35038A3-352A-45A1-97A8-35740A60D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41"/>
          <a:stretch/>
        </p:blipFill>
        <p:spPr>
          <a:xfrm>
            <a:off x="782817" y="2210169"/>
            <a:ext cx="8820925" cy="42268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Field-Testing </a:t>
                </a:r>
                <a:endParaRPr lang="en-US" altLang="it-IT" sz="24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Realistic Scenario</a:t>
              </a:r>
            </a:p>
          </p:txBody>
        </p:sp>
      </p:grpSp>
      <p:sp>
        <p:nvSpPr>
          <p:cNvPr id="2" name="Parentesi quadra aperta 1">
            <a:extLst>
              <a:ext uri="{FF2B5EF4-FFF2-40B4-BE49-F238E27FC236}">
                <a16:creationId xmlns:a16="http://schemas.microsoft.com/office/drawing/2014/main" id="{050AD559-2F91-2E1C-96C8-7F5CCA76E624}"/>
              </a:ext>
            </a:extLst>
          </p:cNvPr>
          <p:cNvSpPr/>
          <p:nvPr/>
        </p:nvSpPr>
        <p:spPr>
          <a:xfrm rot="5400000">
            <a:off x="1555853" y="1406828"/>
            <a:ext cx="75245" cy="1487693"/>
          </a:xfrm>
          <a:prstGeom prst="leftBracket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FCBF67-A982-086A-B8A4-B680EA0E659C}"/>
              </a:ext>
            </a:extLst>
          </p:cNvPr>
          <p:cNvSpPr txBox="1"/>
          <p:nvPr/>
        </p:nvSpPr>
        <p:spPr>
          <a:xfrm>
            <a:off x="881902" y="1860929"/>
            <a:ext cx="1455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Regex Approach</a:t>
            </a:r>
          </a:p>
        </p:txBody>
      </p:sp>
      <p:sp>
        <p:nvSpPr>
          <p:cNvPr id="11" name="Parentesi quadra aperta 10">
            <a:extLst>
              <a:ext uri="{FF2B5EF4-FFF2-40B4-BE49-F238E27FC236}">
                <a16:creationId xmlns:a16="http://schemas.microsoft.com/office/drawing/2014/main" id="{CAE51C15-B4C4-3C02-04D5-555CB747C715}"/>
              </a:ext>
            </a:extLst>
          </p:cNvPr>
          <p:cNvSpPr/>
          <p:nvPr/>
        </p:nvSpPr>
        <p:spPr>
          <a:xfrm rot="5400000">
            <a:off x="3374082" y="-701260"/>
            <a:ext cx="171294" cy="5313184"/>
          </a:xfrm>
          <a:prstGeom prst="leftBracket">
            <a:avLst/>
          </a:prstGeom>
          <a:ln w="28575">
            <a:solidFill>
              <a:srgbClr val="33937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661EAE-D9CF-5108-EEE5-AB3AAC02D575}"/>
              </a:ext>
            </a:extLst>
          </p:cNvPr>
          <p:cNvSpPr txBox="1"/>
          <p:nvPr/>
        </p:nvSpPr>
        <p:spPr>
          <a:xfrm>
            <a:off x="2291336" y="1600028"/>
            <a:ext cx="233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3937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BERT-based Binary Classifier</a:t>
            </a:r>
          </a:p>
        </p:txBody>
      </p:sp>
      <p:sp>
        <p:nvSpPr>
          <p:cNvPr id="13" name="Parentesi quadra aperta 12">
            <a:extLst>
              <a:ext uri="{FF2B5EF4-FFF2-40B4-BE49-F238E27FC236}">
                <a16:creationId xmlns:a16="http://schemas.microsoft.com/office/drawing/2014/main" id="{9B998676-3F5C-5499-ABBC-8290F1A7FED2}"/>
              </a:ext>
            </a:extLst>
          </p:cNvPr>
          <p:cNvSpPr/>
          <p:nvPr/>
        </p:nvSpPr>
        <p:spPr>
          <a:xfrm rot="5400000" flipV="1">
            <a:off x="7813768" y="251004"/>
            <a:ext cx="171293" cy="3408655"/>
          </a:xfrm>
          <a:prstGeom prst="leftBracke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933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5BEA21-EAF3-5C86-9433-7B70FF506A74}"/>
              </a:ext>
            </a:extLst>
          </p:cNvPr>
          <p:cNvSpPr txBox="1"/>
          <p:nvPr/>
        </p:nvSpPr>
        <p:spPr>
          <a:xfrm>
            <a:off x="6731021" y="1601411"/>
            <a:ext cx="233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LIME + Dependency Parsing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50623BF5-0575-46F4-8A41-D8EFD33373F3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10 / 12</a:t>
            </a:r>
          </a:p>
        </p:txBody>
      </p:sp>
    </p:spTree>
    <p:extLst>
      <p:ext uri="{BB962C8B-B14F-4D97-AF65-F5344CB8AC3E}">
        <p14:creationId xmlns:p14="http://schemas.microsoft.com/office/powerpoint/2010/main" val="204385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35038A3-352A-45A1-97A8-35740A60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7" y="2210169"/>
            <a:ext cx="10581849" cy="42268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Field-Testing </a:t>
                </a:r>
                <a:endParaRPr lang="en-US" altLang="it-IT" sz="24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Realistic Scenario</a:t>
              </a: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7F26ED99-DEC8-BA91-CACD-FD435BBECC4F}"/>
              </a:ext>
            </a:extLst>
          </p:cNvPr>
          <p:cNvGrpSpPr/>
          <p:nvPr/>
        </p:nvGrpSpPr>
        <p:grpSpPr>
          <a:xfrm>
            <a:off x="1209040" y="3005391"/>
            <a:ext cx="9941560" cy="446532"/>
            <a:chOff x="1259840" y="2732754"/>
            <a:chExt cx="9941560" cy="446532"/>
          </a:xfrm>
        </p:grpSpPr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5BE70C2D-D8C6-BDD2-E0DD-B72B46FD07F6}"/>
                </a:ext>
              </a:extLst>
            </p:cNvPr>
            <p:cNvSpPr/>
            <p:nvPr/>
          </p:nvSpPr>
          <p:spPr>
            <a:xfrm>
              <a:off x="1259840" y="2828997"/>
              <a:ext cx="731520" cy="237744"/>
            </a:xfrm>
            <a:prstGeom prst="roundRect">
              <a:avLst>
                <a:gd name="adj" fmla="val 6250"/>
              </a:avLst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9043341E-20EC-2D99-9B5A-76E2B65739FC}"/>
                </a:ext>
              </a:extLst>
            </p:cNvPr>
            <p:cNvSpPr/>
            <p:nvPr/>
          </p:nvSpPr>
          <p:spPr>
            <a:xfrm>
              <a:off x="6544056" y="2851626"/>
              <a:ext cx="792480" cy="237744"/>
            </a:xfrm>
            <a:prstGeom prst="roundRect">
              <a:avLst>
                <a:gd name="adj" fmla="val 6250"/>
              </a:avLst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207744EA-A935-EF6B-5C7A-BD44E17AB35B}"/>
                </a:ext>
              </a:extLst>
            </p:cNvPr>
            <p:cNvSpPr/>
            <p:nvPr/>
          </p:nvSpPr>
          <p:spPr>
            <a:xfrm>
              <a:off x="8702041" y="2732754"/>
              <a:ext cx="792480" cy="237744"/>
            </a:xfrm>
            <a:prstGeom prst="roundRect">
              <a:avLst>
                <a:gd name="adj" fmla="val 6250"/>
              </a:avLst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797F003E-10FC-FC39-58B0-93F1BB51C16A}"/>
                </a:ext>
              </a:extLst>
            </p:cNvPr>
            <p:cNvSpPr/>
            <p:nvPr/>
          </p:nvSpPr>
          <p:spPr>
            <a:xfrm>
              <a:off x="9748520" y="2941542"/>
              <a:ext cx="1452880" cy="237744"/>
            </a:xfrm>
            <a:prstGeom prst="roundRect">
              <a:avLst>
                <a:gd name="adj" fmla="val 6250"/>
              </a:avLst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arentesi quadra aperta 1">
            <a:extLst>
              <a:ext uri="{FF2B5EF4-FFF2-40B4-BE49-F238E27FC236}">
                <a16:creationId xmlns:a16="http://schemas.microsoft.com/office/drawing/2014/main" id="{050AD559-2F91-2E1C-96C8-7F5CCA76E624}"/>
              </a:ext>
            </a:extLst>
          </p:cNvPr>
          <p:cNvSpPr/>
          <p:nvPr/>
        </p:nvSpPr>
        <p:spPr>
          <a:xfrm rot="5400000">
            <a:off x="1555853" y="1406828"/>
            <a:ext cx="75245" cy="1487693"/>
          </a:xfrm>
          <a:prstGeom prst="leftBracket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FCBF67-A982-086A-B8A4-B680EA0E659C}"/>
              </a:ext>
            </a:extLst>
          </p:cNvPr>
          <p:cNvSpPr txBox="1"/>
          <p:nvPr/>
        </p:nvSpPr>
        <p:spPr>
          <a:xfrm>
            <a:off x="881902" y="1860929"/>
            <a:ext cx="1455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Regex Approach</a:t>
            </a:r>
          </a:p>
        </p:txBody>
      </p:sp>
      <p:sp>
        <p:nvSpPr>
          <p:cNvPr id="11" name="Parentesi quadra aperta 10">
            <a:extLst>
              <a:ext uri="{FF2B5EF4-FFF2-40B4-BE49-F238E27FC236}">
                <a16:creationId xmlns:a16="http://schemas.microsoft.com/office/drawing/2014/main" id="{CAE51C15-B4C4-3C02-04D5-555CB747C715}"/>
              </a:ext>
            </a:extLst>
          </p:cNvPr>
          <p:cNvSpPr/>
          <p:nvPr/>
        </p:nvSpPr>
        <p:spPr>
          <a:xfrm rot="5400000">
            <a:off x="3374082" y="-701260"/>
            <a:ext cx="171294" cy="5313184"/>
          </a:xfrm>
          <a:prstGeom prst="leftBracket">
            <a:avLst/>
          </a:prstGeom>
          <a:ln w="28575">
            <a:solidFill>
              <a:srgbClr val="33937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661EAE-D9CF-5108-EEE5-AB3AAC02D575}"/>
              </a:ext>
            </a:extLst>
          </p:cNvPr>
          <p:cNvSpPr txBox="1"/>
          <p:nvPr/>
        </p:nvSpPr>
        <p:spPr>
          <a:xfrm>
            <a:off x="2291336" y="1600028"/>
            <a:ext cx="233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3937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BERT-based Binary Classifier</a:t>
            </a:r>
          </a:p>
        </p:txBody>
      </p:sp>
      <p:sp>
        <p:nvSpPr>
          <p:cNvPr id="13" name="Parentesi quadra aperta 12">
            <a:extLst>
              <a:ext uri="{FF2B5EF4-FFF2-40B4-BE49-F238E27FC236}">
                <a16:creationId xmlns:a16="http://schemas.microsoft.com/office/drawing/2014/main" id="{9B998676-3F5C-5499-ABBC-8290F1A7FED2}"/>
              </a:ext>
            </a:extLst>
          </p:cNvPr>
          <p:cNvSpPr/>
          <p:nvPr/>
        </p:nvSpPr>
        <p:spPr>
          <a:xfrm rot="5400000" flipV="1">
            <a:off x="7813768" y="251004"/>
            <a:ext cx="171293" cy="3408655"/>
          </a:xfrm>
          <a:prstGeom prst="leftBracke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933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5BEA21-EAF3-5C86-9433-7B70FF506A74}"/>
              </a:ext>
            </a:extLst>
          </p:cNvPr>
          <p:cNvSpPr txBox="1"/>
          <p:nvPr/>
        </p:nvSpPr>
        <p:spPr>
          <a:xfrm>
            <a:off x="6731021" y="1601411"/>
            <a:ext cx="233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4">
                    <a:lumMod val="75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LIME + Dependency Parsing</a:t>
            </a:r>
          </a:p>
        </p:txBody>
      </p:sp>
      <p:sp>
        <p:nvSpPr>
          <p:cNvPr id="15" name="Parentesi quadra aperta 14">
            <a:extLst>
              <a:ext uri="{FF2B5EF4-FFF2-40B4-BE49-F238E27FC236}">
                <a16:creationId xmlns:a16="http://schemas.microsoft.com/office/drawing/2014/main" id="{D7A30663-B4E7-CEDD-26FB-3DE0CF6BEFBA}"/>
              </a:ext>
            </a:extLst>
          </p:cNvPr>
          <p:cNvSpPr/>
          <p:nvPr/>
        </p:nvSpPr>
        <p:spPr>
          <a:xfrm rot="5400000" flipV="1">
            <a:off x="10389823" y="1177585"/>
            <a:ext cx="171293" cy="1555498"/>
          </a:xfrm>
          <a:prstGeom prst="leftBracket">
            <a:avLst/>
          </a:prstGeom>
          <a:ln w="28575">
            <a:solidFill>
              <a:srgbClr val="FF443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7493AE5-9C7D-E4B6-E62F-8561D1FDFE5F}"/>
              </a:ext>
            </a:extLst>
          </p:cNvPr>
          <p:cNvSpPr txBox="1"/>
          <p:nvPr/>
        </p:nvSpPr>
        <p:spPr>
          <a:xfrm>
            <a:off x="9307076" y="1597139"/>
            <a:ext cx="2336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4435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BERT-based NER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B1D9775-5A38-868A-A2EF-78E81986479F}"/>
              </a:ext>
            </a:extLst>
          </p:cNvPr>
          <p:cNvGrpSpPr/>
          <p:nvPr/>
        </p:nvGrpSpPr>
        <p:grpSpPr>
          <a:xfrm>
            <a:off x="1314897" y="4184892"/>
            <a:ext cx="8194863" cy="475488"/>
            <a:chOff x="1314897" y="4184892"/>
            <a:chExt cx="8194863" cy="475488"/>
          </a:xfrm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04B0DB23-073F-F054-7491-4D78E93237F0}"/>
                </a:ext>
              </a:extLst>
            </p:cNvPr>
            <p:cNvSpPr/>
            <p:nvPr/>
          </p:nvSpPr>
          <p:spPr>
            <a:xfrm>
              <a:off x="1314897" y="4287006"/>
              <a:ext cx="569347" cy="237744"/>
            </a:xfrm>
            <a:prstGeom prst="roundRect">
              <a:avLst>
                <a:gd name="adj" fmla="val 6250"/>
              </a:avLst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46C01CF1-2810-732C-8CB5-C8B87F9376F1}"/>
                </a:ext>
              </a:extLst>
            </p:cNvPr>
            <p:cNvSpPr/>
            <p:nvPr/>
          </p:nvSpPr>
          <p:spPr>
            <a:xfrm>
              <a:off x="6493256" y="4303764"/>
              <a:ext cx="792480" cy="237744"/>
            </a:xfrm>
            <a:prstGeom prst="roundRect">
              <a:avLst>
                <a:gd name="adj" fmla="val 6250"/>
              </a:avLst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8BEFB0DB-F1CB-4C54-C4BA-DC0EE5A1EE27}"/>
                </a:ext>
              </a:extLst>
            </p:cNvPr>
            <p:cNvSpPr/>
            <p:nvPr/>
          </p:nvSpPr>
          <p:spPr>
            <a:xfrm>
              <a:off x="8275327" y="4184892"/>
              <a:ext cx="1234433" cy="237744"/>
            </a:xfrm>
            <a:prstGeom prst="roundRect">
              <a:avLst>
                <a:gd name="adj" fmla="val 6250"/>
              </a:avLst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E6B61538-68F9-F16C-5E54-B8DAF7150EFA}"/>
                </a:ext>
              </a:extLst>
            </p:cNvPr>
            <p:cNvSpPr/>
            <p:nvPr/>
          </p:nvSpPr>
          <p:spPr>
            <a:xfrm>
              <a:off x="8275327" y="4422636"/>
              <a:ext cx="792480" cy="237744"/>
            </a:xfrm>
            <a:prstGeom prst="roundRect">
              <a:avLst>
                <a:gd name="adj" fmla="val 6250"/>
              </a:avLst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82F2B16A-A79E-D116-772D-18D3C413F395}"/>
              </a:ext>
            </a:extLst>
          </p:cNvPr>
          <p:cNvGrpSpPr/>
          <p:nvPr/>
        </p:nvGrpSpPr>
        <p:grpSpPr>
          <a:xfrm>
            <a:off x="1030223" y="5619514"/>
            <a:ext cx="10186417" cy="520924"/>
            <a:chOff x="1030223" y="5619514"/>
            <a:chExt cx="10186417" cy="520924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F9CADEBE-238D-AA04-B84C-4CE39EB8D690}"/>
                </a:ext>
              </a:extLst>
            </p:cNvPr>
            <p:cNvSpPr/>
            <p:nvPr/>
          </p:nvSpPr>
          <p:spPr>
            <a:xfrm>
              <a:off x="1030223" y="5630300"/>
              <a:ext cx="1179577" cy="237744"/>
            </a:xfrm>
            <a:prstGeom prst="roundRect">
              <a:avLst>
                <a:gd name="adj" fmla="val 6250"/>
              </a:avLst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B77782A8-63F7-58DF-DCC0-3D519FBC1D3B}"/>
                </a:ext>
              </a:extLst>
            </p:cNvPr>
            <p:cNvSpPr/>
            <p:nvPr/>
          </p:nvSpPr>
          <p:spPr>
            <a:xfrm>
              <a:off x="6493256" y="5619514"/>
              <a:ext cx="792480" cy="237744"/>
            </a:xfrm>
            <a:prstGeom prst="roundRect">
              <a:avLst>
                <a:gd name="adj" fmla="val 6250"/>
              </a:avLst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4294B862-9C1C-0CC9-A1E8-0EB0D454E371}"/>
                </a:ext>
              </a:extLst>
            </p:cNvPr>
            <p:cNvSpPr/>
            <p:nvPr/>
          </p:nvSpPr>
          <p:spPr>
            <a:xfrm>
              <a:off x="10073641" y="5727433"/>
              <a:ext cx="1142999" cy="206503"/>
            </a:xfrm>
            <a:prstGeom prst="roundRect">
              <a:avLst>
                <a:gd name="adj" fmla="val 6250"/>
              </a:avLst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2FD70782-E0CA-C46D-2627-399C4D1AD05C}"/>
                </a:ext>
              </a:extLst>
            </p:cNvPr>
            <p:cNvSpPr/>
            <p:nvPr/>
          </p:nvSpPr>
          <p:spPr>
            <a:xfrm>
              <a:off x="9690100" y="5933936"/>
              <a:ext cx="1485352" cy="206502"/>
            </a:xfrm>
            <a:prstGeom prst="roundRect">
              <a:avLst>
                <a:gd name="adj" fmla="val 6250"/>
              </a:avLst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24">
            <a:extLst>
              <a:ext uri="{FF2B5EF4-FFF2-40B4-BE49-F238E27FC236}">
                <a16:creationId xmlns:a16="http://schemas.microsoft.com/office/drawing/2014/main" id="{1A729238-6E88-8CDC-FF49-6C56922D47CB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10 / 12</a:t>
            </a:r>
          </a:p>
        </p:txBody>
      </p:sp>
    </p:spTree>
    <p:extLst>
      <p:ext uri="{BB962C8B-B14F-4D97-AF65-F5344CB8AC3E}">
        <p14:creationId xmlns:p14="http://schemas.microsoft.com/office/powerpoint/2010/main" val="9208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Binary Text Classifier – Testing and evaluation metrics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063B512-86B6-4BC8-02A5-A7D03812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57" y="1390740"/>
            <a:ext cx="2366866" cy="23282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166709-36C6-E3EF-0527-3BA282389725}"/>
              </a:ext>
            </a:extLst>
          </p:cNvPr>
          <p:cNvGrpSpPr/>
          <p:nvPr/>
        </p:nvGrpSpPr>
        <p:grpSpPr>
          <a:xfrm>
            <a:off x="3510340" y="2025357"/>
            <a:ext cx="4226076" cy="1596517"/>
            <a:chOff x="3470124" y="2028477"/>
            <a:chExt cx="4226076" cy="15965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1CFBE0-7D16-38DB-FAC0-EAF94517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0124" y="2028477"/>
              <a:ext cx="4226076" cy="1596517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392536-B7A3-28FD-D2FE-028A44842C03}"/>
                </a:ext>
              </a:extLst>
            </p:cNvPr>
            <p:cNvSpPr/>
            <p:nvPr/>
          </p:nvSpPr>
          <p:spPr>
            <a:xfrm>
              <a:off x="4364144" y="2700967"/>
              <a:ext cx="2458296" cy="29274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D9DEAA4-B6CE-819F-EE6A-2C9E0EDAB2A5}"/>
                </a:ext>
              </a:extLst>
            </p:cNvPr>
            <p:cNvSpPr/>
            <p:nvPr/>
          </p:nvSpPr>
          <p:spPr>
            <a:xfrm>
              <a:off x="6822440" y="3298511"/>
              <a:ext cx="812800" cy="28796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3" name="Picture 2" descr="Bert | Spotify">
            <a:extLst>
              <a:ext uri="{FF2B5EF4-FFF2-40B4-BE49-F238E27FC236}">
                <a16:creationId xmlns:a16="http://schemas.microsoft.com/office/drawing/2014/main" id="{55B96DE3-76C3-6908-AA14-19D726E6A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201" y="1516854"/>
            <a:ext cx="703680" cy="703680"/>
          </a:xfrm>
          <a:prstGeom prst="flowChartConnector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6950415-BE3C-9F2D-0C22-95078C569D53}"/>
              </a:ext>
            </a:extLst>
          </p:cNvPr>
          <p:cNvGrpSpPr/>
          <p:nvPr/>
        </p:nvGrpSpPr>
        <p:grpSpPr>
          <a:xfrm>
            <a:off x="280525" y="3959936"/>
            <a:ext cx="7952679" cy="2396237"/>
            <a:chOff x="280525" y="3959936"/>
            <a:chExt cx="7952679" cy="239623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3A60930-9E78-C30D-EE9A-6B95824F1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4" y="3959936"/>
              <a:ext cx="7776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D18E6E2-C84D-1688-A127-A616EFF64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741" y="4065520"/>
              <a:ext cx="2366866" cy="229065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DC645BE-E1EB-6B6E-8EFD-BB8B0485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8332" y="4929280"/>
              <a:ext cx="3819039" cy="961055"/>
            </a:xfrm>
            <a:prstGeom prst="rect">
              <a:avLst/>
            </a:prstGeom>
          </p:spPr>
        </p:pic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F97BDCE6-77DB-5F7A-7026-96A93640C78F}"/>
                </a:ext>
              </a:extLst>
            </p:cNvPr>
            <p:cNvSpPr/>
            <p:nvPr/>
          </p:nvSpPr>
          <p:spPr>
            <a:xfrm>
              <a:off x="408281" y="4224867"/>
              <a:ext cx="705600" cy="705600"/>
            </a:xfrm>
            <a:prstGeom prst="flowChartConnector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00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76CE98-ACB2-AE54-3AF4-88C79DF314F5}"/>
                </a:ext>
              </a:extLst>
            </p:cNvPr>
            <p:cNvSpPr txBox="1"/>
            <p:nvPr/>
          </p:nvSpPr>
          <p:spPr>
            <a:xfrm>
              <a:off x="280525" y="4324524"/>
              <a:ext cx="9611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Regex Only</a:t>
              </a:r>
              <a:endParaRPr lang="it-IT" sz="1400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10A1FB8-BABA-49F9-29AF-BDA20FBFF510}"/>
                </a:ext>
              </a:extLst>
            </p:cNvPr>
            <p:cNvSpPr/>
            <p:nvPr/>
          </p:nvSpPr>
          <p:spPr>
            <a:xfrm>
              <a:off x="4487861" y="5282912"/>
              <a:ext cx="2818870" cy="25608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0A663A8-C9D0-F00A-899E-4FE0594FAF5E}"/>
                </a:ext>
              </a:extLst>
            </p:cNvPr>
            <p:cNvSpPr/>
            <p:nvPr/>
          </p:nvSpPr>
          <p:spPr>
            <a:xfrm>
              <a:off x="6375822" y="5538996"/>
              <a:ext cx="930909" cy="28798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AD71C4-8D8A-A9CB-A67C-FA235D2C2105}"/>
              </a:ext>
            </a:extLst>
          </p:cNvPr>
          <p:cNvGrpSpPr/>
          <p:nvPr/>
        </p:nvGrpSpPr>
        <p:grpSpPr>
          <a:xfrm>
            <a:off x="7413675" y="2098514"/>
            <a:ext cx="4144089" cy="3510661"/>
            <a:chOff x="7413675" y="2098514"/>
            <a:chExt cx="4144089" cy="351066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5E41F30-10BD-1F68-7DA2-A4E047BBC440}"/>
                </a:ext>
              </a:extLst>
            </p:cNvPr>
            <p:cNvGrpSpPr/>
            <p:nvPr/>
          </p:nvGrpSpPr>
          <p:grpSpPr>
            <a:xfrm>
              <a:off x="9104893" y="2098514"/>
              <a:ext cx="2452871" cy="3510661"/>
              <a:chOff x="9085780" y="2017578"/>
              <a:chExt cx="2452871" cy="3510661"/>
            </a:xfrm>
          </p:grpSpPr>
          <p:graphicFrame>
            <p:nvGraphicFramePr>
              <p:cNvPr id="31" name="Chart 30">
                <a:extLst>
                  <a:ext uri="{FF2B5EF4-FFF2-40B4-BE49-F238E27FC236}">
                    <a16:creationId xmlns:a16="http://schemas.microsoft.com/office/drawing/2014/main" id="{AA21B2A2-3F39-22E4-6552-F6A91D37D6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085780" y="2302552"/>
              <a:ext cx="2452871" cy="3225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0AE29D-32D9-2ECF-2ED8-297793BD5A6F}"/>
                  </a:ext>
                </a:extLst>
              </p:cNvPr>
              <p:cNvSpPr txBox="1"/>
              <p:nvPr/>
            </p:nvSpPr>
            <p:spPr>
              <a:xfrm>
                <a:off x="9653996" y="2017578"/>
                <a:ext cx="836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33937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+22%</a:t>
                </a:r>
                <a:endParaRPr lang="it-IT" dirty="0">
                  <a:solidFill>
                    <a:srgbClr val="3393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A3DF9-D72E-A644-F00D-D9EDD8B1C0C2}"/>
                  </a:ext>
                </a:extLst>
              </p:cNvPr>
              <p:cNvSpPr txBox="1"/>
              <p:nvPr/>
            </p:nvSpPr>
            <p:spPr>
              <a:xfrm>
                <a:off x="10596323" y="2025357"/>
                <a:ext cx="836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33937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+20%</a:t>
                </a:r>
                <a:endParaRPr lang="it-IT" dirty="0">
                  <a:solidFill>
                    <a:srgbClr val="33937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8FFAAB67-16BC-18CB-11EA-4D5DD7A6E0C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887" y="2823615"/>
              <a:ext cx="1208063" cy="1083233"/>
            </a:xfrm>
            <a:prstGeom prst="curvedConnector3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67BE860A-DEA8-E50F-6A4C-664A93DD1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3675" y="4107621"/>
              <a:ext cx="1584275" cy="1302186"/>
            </a:xfrm>
            <a:prstGeom prst="curvedConnector3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80E04A3F-B5ED-E37A-EA9E-46818518D7B0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11 / 12</a:t>
            </a:r>
          </a:p>
        </p:txBody>
      </p:sp>
    </p:spTree>
    <p:extLst>
      <p:ext uri="{BB962C8B-B14F-4D97-AF65-F5344CB8AC3E}">
        <p14:creationId xmlns:p14="http://schemas.microsoft.com/office/powerpoint/2010/main" val="34275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NER Classifier – Testing and evaluation metrics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B70FB6F8-AD64-949F-C335-A13037BD0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92" y="2042331"/>
            <a:ext cx="7221415" cy="3604769"/>
          </a:xfrm>
          <a:prstGeom prst="rect">
            <a:avLst/>
          </a:prstGeom>
        </p:spPr>
      </p:pic>
      <p:sp>
        <p:nvSpPr>
          <p:cNvPr id="9" name="Rectangle: Rounded Corners 28">
            <a:extLst>
              <a:ext uri="{FF2B5EF4-FFF2-40B4-BE49-F238E27FC236}">
                <a16:creationId xmlns:a16="http://schemas.microsoft.com/office/drawing/2014/main" id="{EA7E2548-9A6E-1BA6-487C-10BEE9F9B91C}"/>
              </a:ext>
            </a:extLst>
          </p:cNvPr>
          <p:cNvSpPr/>
          <p:nvPr/>
        </p:nvSpPr>
        <p:spPr>
          <a:xfrm>
            <a:off x="4834890" y="5316467"/>
            <a:ext cx="872490" cy="20930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9D283B1C-A329-A7A4-CCC9-5BE7A8472081}"/>
              </a:ext>
            </a:extLst>
          </p:cNvPr>
          <p:cNvGrpSpPr/>
          <p:nvPr/>
        </p:nvGrpSpPr>
        <p:grpSpPr>
          <a:xfrm>
            <a:off x="4617675" y="1422923"/>
            <a:ext cx="2411776" cy="2486387"/>
            <a:chOff x="4617674" y="1420843"/>
            <a:chExt cx="2411776" cy="2486387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142D12D4-1519-2368-44B7-E5CABA2690D0}"/>
                </a:ext>
              </a:extLst>
            </p:cNvPr>
            <p:cNvGrpSpPr/>
            <p:nvPr/>
          </p:nvGrpSpPr>
          <p:grpSpPr>
            <a:xfrm>
              <a:off x="5931407" y="2548128"/>
              <a:ext cx="885953" cy="1359102"/>
              <a:chOff x="5931407" y="2548128"/>
              <a:chExt cx="885953" cy="1359102"/>
            </a:xfrm>
          </p:grpSpPr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A914CA35-82EF-4A8B-0D4D-F6E13EE576FB}"/>
                  </a:ext>
                </a:extLst>
              </p:cNvPr>
              <p:cNvSpPr/>
              <p:nvPr/>
            </p:nvSpPr>
            <p:spPr>
              <a:xfrm>
                <a:off x="5936487" y="2548128"/>
                <a:ext cx="880873" cy="207264"/>
              </a:xfrm>
              <a:prstGeom prst="roundRect">
                <a:avLst/>
              </a:prstGeom>
              <a:solidFill>
                <a:srgbClr val="FCFEA4">
                  <a:alpha val="5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C3A687CF-6087-823B-3A75-71A43D66EB81}"/>
                  </a:ext>
                </a:extLst>
              </p:cNvPr>
              <p:cNvSpPr/>
              <p:nvPr/>
            </p:nvSpPr>
            <p:spPr>
              <a:xfrm>
                <a:off x="5931407" y="3699966"/>
                <a:ext cx="880873" cy="207264"/>
              </a:xfrm>
              <a:prstGeom prst="roundRect">
                <a:avLst/>
              </a:prstGeom>
              <a:solidFill>
                <a:srgbClr val="FCFEA4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CC741A18-9478-2841-752B-3A819F6EC2E9}"/>
                  </a:ext>
                </a:extLst>
              </p:cNvPr>
              <p:cNvSpPr/>
              <p:nvPr/>
            </p:nvSpPr>
            <p:spPr>
              <a:xfrm>
                <a:off x="5931407" y="3467496"/>
                <a:ext cx="880873" cy="207264"/>
              </a:xfrm>
              <a:prstGeom prst="roundRect">
                <a:avLst/>
              </a:prstGeom>
              <a:solidFill>
                <a:srgbClr val="FCFEA4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3" name="Connettore a gomito 32">
              <a:extLst>
                <a:ext uri="{FF2B5EF4-FFF2-40B4-BE49-F238E27FC236}">
                  <a16:creationId xmlns:a16="http://schemas.microsoft.com/office/drawing/2014/main" id="{B053385B-5186-AAEC-AFEC-43C9A46676BE}"/>
                </a:ext>
              </a:extLst>
            </p:cNvPr>
            <p:cNvCxnSpPr>
              <a:cxnSpLocks/>
              <a:stCxn id="11" idx="1"/>
              <a:endCxn id="42" idx="2"/>
            </p:cNvCxnSpPr>
            <p:nvPr/>
          </p:nvCxnSpPr>
          <p:spPr>
            <a:xfrm rot="10800000">
              <a:off x="5823563" y="1938180"/>
              <a:ext cx="112925" cy="71358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onnettore a gomito 34">
              <a:extLst>
                <a:ext uri="{FF2B5EF4-FFF2-40B4-BE49-F238E27FC236}">
                  <a16:creationId xmlns:a16="http://schemas.microsoft.com/office/drawing/2014/main" id="{85BC1CDB-E326-CE90-1369-CEE124FD6C69}"/>
                </a:ext>
              </a:extLst>
            </p:cNvPr>
            <p:cNvCxnSpPr>
              <a:cxnSpLocks/>
              <a:stCxn id="17" idx="1"/>
              <a:endCxn id="42" idx="2"/>
            </p:cNvCxnSpPr>
            <p:nvPr/>
          </p:nvCxnSpPr>
          <p:spPr>
            <a:xfrm rot="10800000">
              <a:off x="5823563" y="1938180"/>
              <a:ext cx="107845" cy="163294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ttore a gomito 37">
              <a:extLst>
                <a:ext uri="{FF2B5EF4-FFF2-40B4-BE49-F238E27FC236}">
                  <a16:creationId xmlns:a16="http://schemas.microsoft.com/office/drawing/2014/main" id="{392ECBC3-55D1-7288-94FE-E0417ECB0273}"/>
                </a:ext>
              </a:extLst>
            </p:cNvPr>
            <p:cNvCxnSpPr>
              <a:cxnSpLocks/>
              <a:stCxn id="16" idx="1"/>
              <a:endCxn id="42" idx="2"/>
            </p:cNvCxnSpPr>
            <p:nvPr/>
          </p:nvCxnSpPr>
          <p:spPr>
            <a:xfrm rot="10800000">
              <a:off x="5823563" y="1938180"/>
              <a:ext cx="107845" cy="186541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2" name="Rettangolo con angoli arrotondati 41">
              <a:extLst>
                <a:ext uri="{FF2B5EF4-FFF2-40B4-BE49-F238E27FC236}">
                  <a16:creationId xmlns:a16="http://schemas.microsoft.com/office/drawing/2014/main" id="{BBF3E60A-D065-85A1-9B1A-E8FC317A9ABF}"/>
                </a:ext>
              </a:extLst>
            </p:cNvPr>
            <p:cNvSpPr/>
            <p:nvPr/>
          </p:nvSpPr>
          <p:spPr>
            <a:xfrm>
              <a:off x="4617674" y="1420843"/>
              <a:ext cx="2411776" cy="517337"/>
            </a:xfrm>
            <a:prstGeom prst="roundRect">
              <a:avLst/>
            </a:prstGeom>
            <a:solidFill>
              <a:srgbClr val="FCFEA4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Few incorrectly tagged, but missed many. 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D6B2780B-9390-4410-5190-E980F55A1427}"/>
              </a:ext>
            </a:extLst>
          </p:cNvPr>
          <p:cNvGrpSpPr/>
          <p:nvPr/>
        </p:nvGrpSpPr>
        <p:grpSpPr>
          <a:xfrm>
            <a:off x="4272934" y="4650232"/>
            <a:ext cx="3069590" cy="1575418"/>
            <a:chOff x="4272934" y="4650232"/>
            <a:chExt cx="3069590" cy="1575418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04C82320-706E-685A-5CA8-678AC1C1DF36}"/>
                </a:ext>
              </a:extLst>
            </p:cNvPr>
            <p:cNvSpPr/>
            <p:nvPr/>
          </p:nvSpPr>
          <p:spPr>
            <a:xfrm>
              <a:off x="5931405" y="4650232"/>
              <a:ext cx="880873" cy="20726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ttangolo con angoli arrotondati 43">
              <a:extLst>
                <a:ext uri="{FF2B5EF4-FFF2-40B4-BE49-F238E27FC236}">
                  <a16:creationId xmlns:a16="http://schemas.microsoft.com/office/drawing/2014/main" id="{EF079754-8324-55D2-43A1-67C20E4D19E9}"/>
                </a:ext>
              </a:extLst>
            </p:cNvPr>
            <p:cNvSpPr/>
            <p:nvPr/>
          </p:nvSpPr>
          <p:spPr>
            <a:xfrm>
              <a:off x="4272934" y="5830115"/>
              <a:ext cx="3069590" cy="39553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Missed none, but incorrectly tagged many.</a:t>
              </a:r>
            </a:p>
          </p:txBody>
        </p:sp>
        <p:cxnSp>
          <p:nvCxnSpPr>
            <p:cNvPr id="47" name="Connettore a gomito 46">
              <a:extLst>
                <a:ext uri="{FF2B5EF4-FFF2-40B4-BE49-F238E27FC236}">
                  <a16:creationId xmlns:a16="http://schemas.microsoft.com/office/drawing/2014/main" id="{1478035F-A641-7339-72CC-DE6BB10EB8D3}"/>
                </a:ext>
              </a:extLst>
            </p:cNvPr>
            <p:cNvCxnSpPr>
              <a:cxnSpLocks/>
              <a:stCxn id="19" idx="1"/>
              <a:endCxn id="44" idx="0"/>
            </p:cNvCxnSpPr>
            <p:nvPr/>
          </p:nvCxnSpPr>
          <p:spPr>
            <a:xfrm rot="10800000" flipV="1">
              <a:off x="5807729" y="4753863"/>
              <a:ext cx="123676" cy="1076251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149EFF69-6B0A-7313-1D92-845136D9E454}"/>
              </a:ext>
            </a:extLst>
          </p:cNvPr>
          <p:cNvGrpSpPr/>
          <p:nvPr/>
        </p:nvGrpSpPr>
        <p:grpSpPr>
          <a:xfrm>
            <a:off x="506133" y="3250168"/>
            <a:ext cx="3701376" cy="1367012"/>
            <a:chOff x="506133" y="3250168"/>
            <a:chExt cx="3701376" cy="1367012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D4827CC6-24E3-9D47-5322-72D15E658B12}"/>
                </a:ext>
              </a:extLst>
            </p:cNvPr>
            <p:cNvSpPr/>
            <p:nvPr/>
          </p:nvSpPr>
          <p:spPr>
            <a:xfrm>
              <a:off x="2567939" y="4394137"/>
              <a:ext cx="1639569" cy="22304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F9C4ACC5-0D58-205E-0E2A-480F9C15E68C}"/>
                </a:ext>
              </a:extLst>
            </p:cNvPr>
            <p:cNvSpPr/>
            <p:nvPr/>
          </p:nvSpPr>
          <p:spPr>
            <a:xfrm>
              <a:off x="2554476" y="3250168"/>
              <a:ext cx="1653033" cy="22304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Connettore a gomito 20">
              <a:extLst>
                <a:ext uri="{FF2B5EF4-FFF2-40B4-BE49-F238E27FC236}">
                  <a16:creationId xmlns:a16="http://schemas.microsoft.com/office/drawing/2014/main" id="{041A7AE2-023D-A668-672A-1B04E3D4BFD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676400" y="3355974"/>
              <a:ext cx="876806" cy="39916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Connettore a gomito 22">
              <a:extLst>
                <a:ext uri="{FF2B5EF4-FFF2-40B4-BE49-F238E27FC236}">
                  <a16:creationId xmlns:a16="http://schemas.microsoft.com/office/drawing/2014/main" id="{57B9937A-3993-CC02-65B2-511F6D0B95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76400" y="3890074"/>
              <a:ext cx="876807" cy="61558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E899278B-D010-C44B-2935-01F1EA659C7F}"/>
                </a:ext>
              </a:extLst>
            </p:cNvPr>
            <p:cNvSpPr/>
            <p:nvPr/>
          </p:nvSpPr>
          <p:spPr>
            <a:xfrm>
              <a:off x="506133" y="3443115"/>
              <a:ext cx="1191115" cy="71310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We can expect many false positives</a:t>
              </a:r>
            </a:p>
          </p:txBody>
        </p:sp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6E093790-AB21-F50A-7739-8509B5BD3627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12 / 12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EDD7C17-AF23-FACC-3BE0-DCD2709B622D}"/>
              </a:ext>
            </a:extLst>
          </p:cNvPr>
          <p:cNvSpPr/>
          <p:nvPr/>
        </p:nvSpPr>
        <p:spPr>
          <a:xfrm>
            <a:off x="3493770" y="5078730"/>
            <a:ext cx="2213610" cy="20930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5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B317AF2E-B337-2742-C2F8-0507435AFBB0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0FE850A3-3462-5863-CAEF-6336C45648AE}"/>
                </a:ext>
              </a:extLst>
            </p:cNvPr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THANK YOU</a:t>
              </a:r>
            </a:p>
            <a:p>
              <a:pPr algn="ctr"/>
              <a:endParaRPr lang="it-IT" sz="2800" b="1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30202058-ED31-49AB-43A1-F4A30CB2FE0E}"/>
                </a:ext>
              </a:extLst>
            </p:cNvPr>
            <p:cNvSpPr/>
            <p:nvPr/>
          </p:nvSpPr>
          <p:spPr>
            <a:xfrm>
              <a:off x="0" y="6380650"/>
              <a:ext cx="12192000" cy="16774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83527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416304-093B-9151-E86D-F58C9AD80D80}"/>
              </a:ext>
            </a:extLst>
          </p:cNvPr>
          <p:cNvCxnSpPr>
            <a:cxnSpLocks/>
          </p:cNvCxnSpPr>
          <p:nvPr/>
        </p:nvCxnSpPr>
        <p:spPr>
          <a:xfrm>
            <a:off x="1585786" y="3574797"/>
            <a:ext cx="6840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84178-FEB4-775A-B4E3-D11D4A2C3732}"/>
              </a:ext>
            </a:extLst>
          </p:cNvPr>
          <p:cNvCxnSpPr>
            <a:cxnSpLocks/>
          </p:cNvCxnSpPr>
          <p:nvPr/>
        </p:nvCxnSpPr>
        <p:spPr>
          <a:xfrm>
            <a:off x="1437091" y="3574797"/>
            <a:ext cx="11006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142BDB-3CB8-7CBA-2E8F-218DE5DCE48A}"/>
              </a:ext>
            </a:extLst>
          </p:cNvPr>
          <p:cNvCxnSpPr>
            <a:cxnSpLocks/>
          </p:cNvCxnSpPr>
          <p:nvPr/>
        </p:nvCxnSpPr>
        <p:spPr>
          <a:xfrm>
            <a:off x="1278341" y="3574797"/>
            <a:ext cx="11006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Bug Generic color lineal-color icon">
            <a:extLst>
              <a:ext uri="{FF2B5EF4-FFF2-40B4-BE49-F238E27FC236}">
                <a16:creationId xmlns:a16="http://schemas.microsoft.com/office/drawing/2014/main" id="{A7ABA488-0EB8-6482-544A-313A623D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81" y="3285338"/>
            <a:ext cx="474192" cy="4741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238951F-10DD-935E-2C71-3355CDA2B10C}"/>
              </a:ext>
            </a:extLst>
          </p:cNvPr>
          <p:cNvSpPr/>
          <p:nvPr/>
        </p:nvSpPr>
        <p:spPr>
          <a:xfrm>
            <a:off x="1313104" y="3843485"/>
            <a:ext cx="2545546" cy="344508"/>
          </a:xfrm>
          <a:prstGeom prst="roundRect">
            <a:avLst>
              <a:gd name="adj" fmla="val 5730"/>
            </a:avLst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Identification of </a:t>
            </a:r>
            <a:b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Cyber Threat</a:t>
            </a:r>
            <a:endParaRPr lang="it-IT" sz="1600" b="1" u="sng" dirty="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33" name="Picture 2" descr=" ">
            <a:extLst>
              <a:ext uri="{FF2B5EF4-FFF2-40B4-BE49-F238E27FC236}">
                <a16:creationId xmlns:a16="http://schemas.microsoft.com/office/drawing/2014/main" id="{ECC4007D-9C91-C368-A3D8-9CCAA915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992" y="3129206"/>
            <a:ext cx="734190" cy="7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18B6277-C389-A3D8-FA33-1975B077FBFD}"/>
              </a:ext>
            </a:extLst>
          </p:cNvPr>
          <p:cNvSpPr/>
          <p:nvPr/>
        </p:nvSpPr>
        <p:spPr>
          <a:xfrm>
            <a:off x="6100245" y="3758098"/>
            <a:ext cx="1477570" cy="481301"/>
          </a:xfrm>
          <a:prstGeom prst="roundRect">
            <a:avLst>
              <a:gd name="adj" fmla="val 5730"/>
            </a:avLst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Intelligence Dissemination </a:t>
            </a:r>
            <a:endParaRPr lang="it-IT" sz="1600" b="1" u="sng" dirty="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0" name="Picture 2" descr=" ">
            <a:extLst>
              <a:ext uri="{FF2B5EF4-FFF2-40B4-BE49-F238E27FC236}">
                <a16:creationId xmlns:a16="http://schemas.microsoft.com/office/drawing/2014/main" id="{B9EC2128-B99B-A159-1521-47C78A67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29" y="3127182"/>
            <a:ext cx="734190" cy="7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 ">
            <a:extLst>
              <a:ext uri="{FF2B5EF4-FFF2-40B4-BE49-F238E27FC236}">
                <a16:creationId xmlns:a16="http://schemas.microsoft.com/office/drawing/2014/main" id="{4FA50DB5-1029-1F6E-2EC0-F0F8DD6D6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66" y="3127182"/>
            <a:ext cx="734190" cy="7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Búsqueda - Iconos gratis de seguridad">
            <a:extLst>
              <a:ext uri="{FF2B5EF4-FFF2-40B4-BE49-F238E27FC236}">
                <a16:creationId xmlns:a16="http://schemas.microsoft.com/office/drawing/2014/main" id="{F38E93D1-743B-9A64-0E86-C64C5475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494" y="3233229"/>
            <a:ext cx="555100" cy="5719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34CBA5-A656-7CA0-10E5-B3529B3C5D0D}"/>
              </a:ext>
            </a:extLst>
          </p:cNvPr>
          <p:cNvSpPr/>
          <p:nvPr/>
        </p:nvSpPr>
        <p:spPr>
          <a:xfrm>
            <a:off x="3637406" y="3826495"/>
            <a:ext cx="2085669" cy="344508"/>
          </a:xfrm>
          <a:prstGeom prst="roundRect">
            <a:avLst>
              <a:gd name="adj" fmla="val 5730"/>
            </a:avLst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Forensic </a:t>
            </a:r>
            <a:b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Activities</a:t>
            </a:r>
            <a:endParaRPr lang="it-IT" sz="1600" b="1" u="sng" dirty="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F4091FD-DCE9-2F94-43F1-E4E8C9352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6000" y="3122665"/>
            <a:ext cx="734190" cy="73419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A308C44-2CF1-9F60-2014-318362F5EA70}"/>
              </a:ext>
            </a:extLst>
          </p:cNvPr>
          <p:cNvSpPr/>
          <p:nvPr/>
        </p:nvSpPr>
        <p:spPr>
          <a:xfrm>
            <a:off x="9440190" y="3283985"/>
            <a:ext cx="1330659" cy="481301"/>
          </a:xfrm>
          <a:prstGeom prst="roundRect">
            <a:avLst>
              <a:gd name="adj" fmla="val 5730"/>
            </a:avLst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Intelligence Consumption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7E4A0B-C28D-4207-BA28-BADA6049C43C}"/>
              </a:ext>
            </a:extLst>
          </p:cNvPr>
          <p:cNvGrpSpPr/>
          <p:nvPr/>
        </p:nvGrpSpPr>
        <p:grpSpPr>
          <a:xfrm>
            <a:off x="1585786" y="1485429"/>
            <a:ext cx="9583101" cy="1691954"/>
            <a:chOff x="1585786" y="1485429"/>
            <a:chExt cx="9583101" cy="16919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45FC90-3BC4-06A7-1338-8301B88BEA99}"/>
                </a:ext>
              </a:extLst>
            </p:cNvPr>
            <p:cNvSpPr txBox="1"/>
            <p:nvPr/>
          </p:nvSpPr>
          <p:spPr>
            <a:xfrm>
              <a:off x="1585786" y="1485429"/>
              <a:ext cx="3566777" cy="1323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An </a:t>
              </a:r>
              <a:r>
                <a:rPr lang="en-US" sz="1600" b="1" u="sng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Indicator of Compromise (</a:t>
              </a:r>
              <a:r>
                <a:rPr lang="en-US" sz="1600" b="1" u="sng" dirty="0">
                  <a:solidFill>
                    <a:srgbClr val="C00000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IoC</a:t>
              </a:r>
              <a:r>
                <a:rPr lang="en-US" sz="1600" b="1" u="sng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) </a:t>
              </a:r>
              <a:r>
                <a:rPr lang="en-US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is an artifact observed on a network or computer system indicating (with an acceptable level of confidence) the occurrence of an intrusion or attack.</a:t>
              </a:r>
              <a:endParaRPr lang="en-US" altLang="it-IT" sz="16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24D628B-54A0-09E4-6395-9F8E62730DE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952933" y="1291286"/>
              <a:ext cx="282444" cy="3489749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08235A-AF62-D342-8BE7-A43ECA0ED5EE}"/>
                </a:ext>
              </a:extLst>
            </p:cNvPr>
            <p:cNvSpPr txBox="1"/>
            <p:nvPr/>
          </p:nvSpPr>
          <p:spPr>
            <a:xfrm>
              <a:off x="5241075" y="1758618"/>
              <a:ext cx="5927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it-IT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Atomic Indicators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it-IT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Computed Indicators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it-IT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Behavioral Indicators (Tactics, Techniques, Procedures)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0A6D6B-0FAB-B1FA-FA3E-C1A08F16E7E2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54FADC-F176-472D-3224-174DD8B44C64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95B1B8-6AC1-1539-8D87-3F1E83923B19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7216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Cyber Threat Intelligence - IoC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12B792D-CAD8-BBCF-50E2-4A23F9BCCDE2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CDB569-1D1A-9B4D-DDDF-26F82DC36AD2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Background and Motivations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A23C23-0C29-FA2A-FBA1-6CC7C2D72B33}"/>
              </a:ext>
            </a:extLst>
          </p:cNvPr>
          <p:cNvSpPr txBox="1"/>
          <p:nvPr/>
        </p:nvSpPr>
        <p:spPr>
          <a:xfrm>
            <a:off x="5913315" y="4252944"/>
            <a:ext cx="18786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Blacklists </a:t>
            </a:r>
            <a:b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Institutional reports</a:t>
            </a:r>
          </a:p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Academic papers</a:t>
            </a:r>
          </a:p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Scientific articles</a:t>
            </a:r>
          </a:p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Blogs posts</a:t>
            </a:r>
            <a:b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Social Network posts</a:t>
            </a:r>
          </a:p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Etc.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380290-4DFA-D45A-675C-4B6072C9D836}"/>
              </a:ext>
            </a:extLst>
          </p:cNvPr>
          <p:cNvGrpSpPr/>
          <p:nvPr/>
        </p:nvGrpSpPr>
        <p:grpSpPr>
          <a:xfrm>
            <a:off x="5913315" y="4379392"/>
            <a:ext cx="5283398" cy="1942632"/>
            <a:chOff x="5913315" y="4379392"/>
            <a:chExt cx="5283398" cy="194263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3B5E2D1-5154-B396-5B73-BE2060FB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0312" y="4553298"/>
              <a:ext cx="1198836" cy="159141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4259382-588A-55D5-82ED-5AE6D36C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45428" y="4647837"/>
              <a:ext cx="857909" cy="14968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AB4FE5C-909B-3071-51A6-670399E83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39970" y="5745281"/>
              <a:ext cx="2246617" cy="5767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691F924B-CE32-9D73-4538-03465174C227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0" y="4867425"/>
              <a:ext cx="412022" cy="29766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33937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AB3669-A7A5-63DF-08B3-B67073A911A0}"/>
                </a:ext>
              </a:extLst>
            </p:cNvPr>
            <p:cNvSpPr txBox="1"/>
            <p:nvPr/>
          </p:nvSpPr>
          <p:spPr>
            <a:xfrm rot="1493554">
              <a:off x="9412363" y="4379392"/>
              <a:ext cx="178435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Natural Language Text</a:t>
              </a:r>
              <a:endParaRPr lang="it-IT" sz="1100" b="1" dirty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E07256B-985D-77CC-AFF5-EE59AFD6FA76}"/>
                </a:ext>
              </a:extLst>
            </p:cNvPr>
            <p:cNvSpPr/>
            <p:nvPr/>
          </p:nvSpPr>
          <p:spPr>
            <a:xfrm>
              <a:off x="5913315" y="4510197"/>
              <a:ext cx="1859085" cy="1076842"/>
            </a:xfrm>
            <a:prstGeom prst="roundRect">
              <a:avLst>
                <a:gd name="adj" fmla="val 4578"/>
              </a:avLst>
            </a:prstGeom>
            <a:solidFill>
              <a:srgbClr val="CBF9D8">
                <a:alpha val="43000"/>
              </a:srgbClr>
            </a:solidFill>
            <a:ln>
              <a:solidFill>
                <a:srgbClr val="3393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B6B927E-36A9-27D2-19F3-676349817791}"/>
              </a:ext>
            </a:extLst>
          </p:cNvPr>
          <p:cNvGrpSpPr/>
          <p:nvPr/>
        </p:nvGrpSpPr>
        <p:grpSpPr>
          <a:xfrm>
            <a:off x="6364225" y="2708222"/>
            <a:ext cx="2836327" cy="1606802"/>
            <a:chOff x="6346325" y="2711173"/>
            <a:chExt cx="2836327" cy="1606802"/>
          </a:xfrm>
        </p:grpSpPr>
        <p:pic>
          <p:nvPicPr>
            <p:cNvPr id="1042" name="Picture 2" descr=" ">
              <a:extLst>
                <a:ext uri="{FF2B5EF4-FFF2-40B4-BE49-F238E27FC236}">
                  <a16:creationId xmlns:a16="http://schemas.microsoft.com/office/drawing/2014/main" id="{DDACAF4B-38F1-DBC2-26C4-532BCF05A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6925" y="3129206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D2E00561-01D4-C3A1-EBC3-70EA8347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46325" y="3308208"/>
              <a:ext cx="401762" cy="40176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44" name="Picture 2" descr=" ">
              <a:extLst>
                <a:ext uri="{FF2B5EF4-FFF2-40B4-BE49-F238E27FC236}">
                  <a16:creationId xmlns:a16="http://schemas.microsoft.com/office/drawing/2014/main" id="{4093DBF4-2FF8-6212-CAD5-0397D9852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077" y="3129206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Picture 2" descr=" ">
              <a:extLst>
                <a:ext uri="{FF2B5EF4-FFF2-40B4-BE49-F238E27FC236}">
                  <a16:creationId xmlns:a16="http://schemas.microsoft.com/office/drawing/2014/main" id="{58572A71-6028-9FBD-49B8-20822F307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627" y="3126357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" descr=" ">
              <a:extLst>
                <a:ext uri="{FF2B5EF4-FFF2-40B4-BE49-F238E27FC236}">
                  <a16:creationId xmlns:a16="http://schemas.microsoft.com/office/drawing/2014/main" id="{2CA4578F-5EEA-81EF-CB14-C2BDCD791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93" y="3132187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7" name="Picture 2" descr=" ">
              <a:extLst>
                <a:ext uri="{FF2B5EF4-FFF2-40B4-BE49-F238E27FC236}">
                  <a16:creationId xmlns:a16="http://schemas.microsoft.com/office/drawing/2014/main" id="{E2508CCD-567F-A165-DC9A-4965F1C06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389" y="3132682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" descr=" ">
              <a:extLst>
                <a:ext uri="{FF2B5EF4-FFF2-40B4-BE49-F238E27FC236}">
                  <a16:creationId xmlns:a16="http://schemas.microsoft.com/office/drawing/2014/main" id="{3E893926-069A-7366-C000-1DDC033E3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738" y="3132682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9" name="Picture 2" descr=" ">
              <a:extLst>
                <a:ext uri="{FF2B5EF4-FFF2-40B4-BE49-F238E27FC236}">
                  <a16:creationId xmlns:a16="http://schemas.microsoft.com/office/drawing/2014/main" id="{A6CBF147-6897-2A3F-535D-03D32EE1A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731" y="3133012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" descr=" ">
              <a:extLst>
                <a:ext uri="{FF2B5EF4-FFF2-40B4-BE49-F238E27FC236}">
                  <a16:creationId xmlns:a16="http://schemas.microsoft.com/office/drawing/2014/main" id="{81669D94-EAC4-8210-CECC-673567641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1821" y="3133209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2" descr=" ">
              <a:extLst>
                <a:ext uri="{FF2B5EF4-FFF2-40B4-BE49-F238E27FC236}">
                  <a16:creationId xmlns:a16="http://schemas.microsoft.com/office/drawing/2014/main" id="{F3FD2570-A671-413B-CF5D-D1E742BA8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595" y="3133552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" descr=" ">
              <a:extLst>
                <a:ext uri="{FF2B5EF4-FFF2-40B4-BE49-F238E27FC236}">
                  <a16:creationId xmlns:a16="http://schemas.microsoft.com/office/drawing/2014/main" id="{7E152DA3-BC57-D427-11A4-8E4A00EF8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890" y="3132028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3" name="Picture 2" descr=" ">
              <a:extLst>
                <a:ext uri="{FF2B5EF4-FFF2-40B4-BE49-F238E27FC236}">
                  <a16:creationId xmlns:a16="http://schemas.microsoft.com/office/drawing/2014/main" id="{0EF37BB1-CDE5-F546-1243-7349687EC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9883" y="3132358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2" descr=" ">
              <a:extLst>
                <a:ext uri="{FF2B5EF4-FFF2-40B4-BE49-F238E27FC236}">
                  <a16:creationId xmlns:a16="http://schemas.microsoft.com/office/drawing/2014/main" id="{4789C190-2A5B-5F1D-C05A-E8A9A12B5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973" y="3132555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5" name="Picture 2" descr=" ">
              <a:extLst>
                <a:ext uri="{FF2B5EF4-FFF2-40B4-BE49-F238E27FC236}">
                  <a16:creationId xmlns:a16="http://schemas.microsoft.com/office/drawing/2014/main" id="{5248E39B-5A61-D869-E7AC-42CC41D3E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747" y="3132898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2" descr=" ">
              <a:extLst>
                <a:ext uri="{FF2B5EF4-FFF2-40B4-BE49-F238E27FC236}">
                  <a16:creationId xmlns:a16="http://schemas.microsoft.com/office/drawing/2014/main" id="{F20E3BDB-6C31-84B2-02A1-172BBB5D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79" y="2827044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7" name="Picture 2" descr=" ">
              <a:extLst>
                <a:ext uri="{FF2B5EF4-FFF2-40B4-BE49-F238E27FC236}">
                  <a16:creationId xmlns:a16="http://schemas.microsoft.com/office/drawing/2014/main" id="{CB2E1C42-08F5-E82C-9C20-B5782BE26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312" y="3405113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2" descr=" ">
              <a:extLst>
                <a:ext uri="{FF2B5EF4-FFF2-40B4-BE49-F238E27FC236}">
                  <a16:creationId xmlns:a16="http://schemas.microsoft.com/office/drawing/2014/main" id="{A05B8803-8604-8DA6-A912-DB22D55AF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919" y="3583785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9" name="Picture 2" descr=" ">
              <a:extLst>
                <a:ext uri="{FF2B5EF4-FFF2-40B4-BE49-F238E27FC236}">
                  <a16:creationId xmlns:a16="http://schemas.microsoft.com/office/drawing/2014/main" id="{045B54F3-3522-D36F-365F-4C7C47D95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500" y="2994195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2" descr=" ">
              <a:extLst>
                <a:ext uri="{FF2B5EF4-FFF2-40B4-BE49-F238E27FC236}">
                  <a16:creationId xmlns:a16="http://schemas.microsoft.com/office/drawing/2014/main" id="{75B37D74-8D89-4E5E-5D8E-787A16CF5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4259" y="2711173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1" name="Picture 2" descr=" ">
              <a:extLst>
                <a:ext uri="{FF2B5EF4-FFF2-40B4-BE49-F238E27FC236}">
                  <a16:creationId xmlns:a16="http://schemas.microsoft.com/office/drawing/2014/main" id="{0DA7A2C9-E24F-E689-2253-D1C812921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462" y="3546731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5" name="Rectangle: Rounded Corners 1064">
            <a:extLst>
              <a:ext uri="{FF2B5EF4-FFF2-40B4-BE49-F238E27FC236}">
                <a16:creationId xmlns:a16="http://schemas.microsoft.com/office/drawing/2014/main" id="{D59FB68A-2261-FC9A-8B78-78ADF28D41D2}"/>
              </a:ext>
            </a:extLst>
          </p:cNvPr>
          <p:cNvSpPr/>
          <p:nvPr/>
        </p:nvSpPr>
        <p:spPr>
          <a:xfrm>
            <a:off x="9054769" y="2658063"/>
            <a:ext cx="1943431" cy="3773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Information</a:t>
            </a:r>
            <a:r>
              <a:rPr lang="it-IT" sz="1400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it-IT" sz="1400" b="1" dirty="0" err="1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Overload</a:t>
            </a:r>
            <a:endParaRPr lang="it-IT" sz="1400" b="1" dirty="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AE216507-09AE-5521-D53D-60DEF014340B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 / 12</a:t>
            </a:r>
          </a:p>
        </p:txBody>
      </p:sp>
    </p:spTree>
    <p:extLst>
      <p:ext uri="{BB962C8B-B14F-4D97-AF65-F5344CB8AC3E}">
        <p14:creationId xmlns:p14="http://schemas.microsoft.com/office/powerpoint/2010/main" val="342411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6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B317AF2E-B337-2742-C2F8-0507435AFBB0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0FE850A3-3462-5863-CAEF-6336C45648AE}"/>
                </a:ext>
              </a:extLst>
            </p:cNvPr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it-IT" sz="2800" b="1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  <a:p>
              <a:pPr algn="ctr"/>
              <a:r>
                <a:rPr lang="en-US" sz="20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And</a:t>
              </a:r>
              <a:r>
                <a:rPr lang="en-US" sz="2000" b="1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 </a:t>
              </a:r>
              <a:r>
                <a:rPr lang="en-US" sz="20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thanks to </a:t>
              </a:r>
              <a:r>
                <a:rPr lang="en-US" sz="2000" b="1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Tommaso Paladini </a:t>
              </a:r>
              <a:r>
                <a:rPr lang="en-US" sz="20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for reviewing my code</a:t>
              </a:r>
            </a:p>
            <a:p>
              <a:pPr algn="ctr"/>
              <a:r>
                <a:rPr lang="en-US" sz="20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and helping out with the implementation.</a:t>
              </a:r>
              <a:endParaRPr lang="en-US" sz="2000" b="1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  <a:p>
              <a:pPr algn="ctr"/>
              <a:endParaRPr lang="it-IT" sz="2800" b="1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30202058-ED31-49AB-43A1-F4A30CB2FE0E}"/>
                </a:ext>
              </a:extLst>
            </p:cNvPr>
            <p:cNvSpPr/>
            <p:nvPr/>
          </p:nvSpPr>
          <p:spPr>
            <a:xfrm>
              <a:off x="0" y="6380650"/>
              <a:ext cx="12192000" cy="16774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FD63E426-5659-D3A0-EACD-5C659B8B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30" y="1519702"/>
            <a:ext cx="3332875" cy="23789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905F703-F38C-8C15-982C-78AC0103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982" y="2209072"/>
            <a:ext cx="3797009" cy="2546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9526E3C-5B8C-D92A-9BF2-E795D7FFD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6" y="4530882"/>
            <a:ext cx="3797009" cy="1217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0621B07-2339-BED0-48D0-FCAAB4695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54" y="3428999"/>
            <a:ext cx="3059272" cy="26025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ED4D038-675C-0ECC-EF04-18D1B20EA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266" y="1908902"/>
            <a:ext cx="3059272" cy="22698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6D04B59-BB9D-318D-B4EA-4CA04E3530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677" y="3980857"/>
            <a:ext cx="3189017" cy="16952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4D7FE4E-EF0B-B950-E60E-32C922FC9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8337" y="2205947"/>
            <a:ext cx="3277526" cy="2745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4A36EBF-2203-78BE-CB40-9BDD99E2B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5790" y="4828459"/>
            <a:ext cx="3277526" cy="1303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F8EEB0E-B003-4457-5135-489D713961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9361" y="1511421"/>
            <a:ext cx="3506676" cy="1337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EDE192C-4C11-315D-5447-7211163F5E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7253" y="2627404"/>
            <a:ext cx="1963714" cy="1960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011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B317AF2E-B337-2742-C2F8-0507435AFBB0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0FE850A3-3462-5863-CAEF-6336C45648AE}"/>
                </a:ext>
              </a:extLst>
            </p:cNvPr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i="1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The models are </a:t>
              </a:r>
              <a:r>
                <a:rPr lang="it-IT" sz="2000" i="1" dirty="0" err="1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available</a:t>
              </a:r>
              <a:br>
                <a:rPr lang="it-IT" sz="2000" i="1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</a:br>
              <a:br>
                <a:rPr lang="it-IT" sz="2000" i="1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</a:br>
              <a:br>
                <a:rPr lang="it-IT" sz="2000" i="1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</a:br>
              <a:br>
                <a:rPr lang="it-IT" sz="2000" i="1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</a:br>
              <a:endParaRPr lang="it-IT" sz="2000" i="1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  <a:p>
              <a:pPr algn="ctr"/>
              <a:endParaRPr lang="it-IT" sz="2800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  <a:p>
              <a:pPr algn="ctr"/>
              <a:endParaRPr lang="it-IT" sz="2800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  <a:p>
              <a:pPr algn="ctr"/>
              <a:endParaRPr lang="it-IT" sz="2800" b="1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30202058-ED31-49AB-43A1-F4A30CB2FE0E}"/>
                </a:ext>
              </a:extLst>
            </p:cNvPr>
            <p:cNvSpPr/>
            <p:nvPr/>
          </p:nvSpPr>
          <p:spPr>
            <a:xfrm>
              <a:off x="0" y="6380650"/>
              <a:ext cx="12192000" cy="16774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E5373E4B-D568-5C6E-BE8A-BE4A3F40B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5"/>
          <a:stretch/>
        </p:blipFill>
        <p:spPr>
          <a:xfrm>
            <a:off x="3363267" y="2446664"/>
            <a:ext cx="5465466" cy="19646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382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B317AF2E-B337-2742-C2F8-0507435AFBB0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0FE850A3-3462-5863-CAEF-6336C45648AE}"/>
                </a:ext>
              </a:extLst>
            </p:cNvPr>
            <p:cNvSpPr/>
            <p:nvPr/>
          </p:nvSpPr>
          <p:spPr>
            <a:xfrm>
              <a:off x="0" y="0"/>
              <a:ext cx="12192000" cy="6857999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Back-up</a:t>
              </a:r>
            </a:p>
            <a:p>
              <a:pPr algn="ctr"/>
              <a:endParaRPr lang="it-IT" sz="2000" b="1" i="1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30202058-ED31-49AB-43A1-F4A30CB2FE0E}"/>
                </a:ext>
              </a:extLst>
            </p:cNvPr>
            <p:cNvSpPr/>
            <p:nvPr/>
          </p:nvSpPr>
          <p:spPr>
            <a:xfrm>
              <a:off x="0" y="6380650"/>
              <a:ext cx="12192000" cy="16774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93288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1C4BE64A-9DDE-2C0B-D95B-C3891C302DA5}"/>
              </a:ext>
            </a:extLst>
          </p:cNvPr>
          <p:cNvSpPr txBox="1"/>
          <p:nvPr/>
        </p:nvSpPr>
        <p:spPr>
          <a:xfrm>
            <a:off x="690592" y="1673409"/>
            <a:ext cx="10963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To locate </a:t>
            </a:r>
            <a:r>
              <a:rPr lang="en-US" altLang="it-IT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contextual terms </a:t>
            </a: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 the sentence, </a:t>
            </a:r>
            <a:b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X. Liao et al</a:t>
            </a:r>
            <a:r>
              <a:rPr lang="en-US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. suggested the following approach:</a:t>
            </a:r>
          </a:p>
          <a:p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endParaRPr lang="en-US" altLang="it-IT" sz="2000" b="1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Previous approaches and related work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C0CD28E-D85B-61A5-60AB-133ED1A4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2" y="2967880"/>
            <a:ext cx="1908229" cy="25331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D9FC2-5DBA-8BB5-DA98-6EB72AC1D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676" y="2468266"/>
            <a:ext cx="3805319" cy="13768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32D071-47EF-13D7-F1E5-58B483C5B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056" y="4122079"/>
            <a:ext cx="3636557" cy="7878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23AABE-788E-1263-5F8B-367F36D1F7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</a:blip>
          <a:srcRect t="25184"/>
          <a:stretch/>
        </p:blipFill>
        <p:spPr>
          <a:xfrm>
            <a:off x="4490362" y="5110650"/>
            <a:ext cx="1529944" cy="984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923015-7ED9-28D7-BF9E-41AF53EFD471}"/>
              </a:ext>
            </a:extLst>
          </p:cNvPr>
          <p:cNvSpPr txBox="1"/>
          <p:nvPr/>
        </p:nvSpPr>
        <p:spPr>
          <a:xfrm>
            <a:off x="7856635" y="1826610"/>
            <a:ext cx="37209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“technical articles and posts tend to describe IOCs in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straightforward manner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using a 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set of context terms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600" dirty="0"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C466D-AD0B-BBEE-50BD-D9728380477E}"/>
              </a:ext>
            </a:extLst>
          </p:cNvPr>
          <p:cNvSpPr txBox="1"/>
          <p:nvPr/>
        </p:nvSpPr>
        <p:spPr>
          <a:xfrm>
            <a:off x="7856637" y="3062771"/>
            <a:ext cx="37209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…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“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Further, the grammatical connections between such terms and their corresponding IOCs are also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quite</a:t>
            </a:r>
            <a:r>
              <a:rPr lang="en-US" sz="1600" b="1" dirty="0"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 stable</a:t>
            </a:r>
            <a:r>
              <a:rPr lang="en-US" sz="1600" dirty="0"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”</a:t>
            </a:r>
            <a:endParaRPr lang="it-IT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0A6F6-D377-7A14-9BB5-F2837FDAE864}"/>
              </a:ext>
            </a:extLst>
          </p:cNvPr>
          <p:cNvSpPr txBox="1"/>
          <p:nvPr/>
        </p:nvSpPr>
        <p:spPr>
          <a:xfrm>
            <a:off x="8235950" y="4436379"/>
            <a:ext cx="35257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But w</a:t>
            </a:r>
            <a:r>
              <a:rPr lang="en-US" sz="18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hat about…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long and complex sentences?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informal language?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anomalous punctuations?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weird formats?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uncommon context terms?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686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1C4BE64A-9DDE-2C0B-D95B-C3891C302DA5}"/>
              </a:ext>
            </a:extLst>
          </p:cNvPr>
          <p:cNvSpPr txBox="1"/>
          <p:nvPr/>
        </p:nvSpPr>
        <p:spPr>
          <a:xfrm>
            <a:off x="690592" y="1673409"/>
            <a:ext cx="1096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following is the </a:t>
            </a:r>
            <a:r>
              <a:rPr lang="en-US" altLang="it-IT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annotation scheme </a:t>
            </a: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used in the APTNER dataset. The NER Classifier outputs will have the same structure. </a:t>
            </a:r>
            <a:endParaRPr lang="en-US" altLang="it-IT" sz="2000" b="1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Named Entity Recognition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0C8FF7F7-941A-8FF4-E081-91A2B1A2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59" y="2545614"/>
            <a:ext cx="10269415" cy="1093403"/>
          </a:xfrm>
          <a:prstGeom prst="rect">
            <a:avLst/>
          </a:prstGeom>
        </p:spPr>
      </p:pic>
      <p:sp>
        <p:nvSpPr>
          <p:cNvPr id="11" name="TextBox 1069">
            <a:extLst>
              <a:ext uri="{FF2B5EF4-FFF2-40B4-BE49-F238E27FC236}">
                <a16:creationId xmlns:a16="http://schemas.microsoft.com/office/drawing/2014/main" id="{16276C7A-BF7E-F25A-1935-1FE1EB1DF6F3}"/>
              </a:ext>
            </a:extLst>
          </p:cNvPr>
          <p:cNvSpPr txBox="1"/>
          <p:nvPr/>
        </p:nvSpPr>
        <p:spPr>
          <a:xfrm>
            <a:off x="690591" y="4302166"/>
            <a:ext cx="10963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Adding a NER layer is useful for three reasons: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categorize the IoC extracted through REGEX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find other IoC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spotting IoC that cannot be found by REGEX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F737AFB-687F-6775-6A2D-3E866E222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025" y="3739884"/>
            <a:ext cx="3103452" cy="2718023"/>
          </a:xfrm>
          <a:prstGeom prst="rect">
            <a:avLst/>
          </a:prstGeom>
        </p:spPr>
      </p:pic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509ACDC9-4D03-88E1-A0B4-89250AB72B04}"/>
              </a:ext>
            </a:extLst>
          </p:cNvPr>
          <p:cNvCxnSpPr>
            <a:cxnSpLocks/>
          </p:cNvCxnSpPr>
          <p:nvPr/>
        </p:nvCxnSpPr>
        <p:spPr>
          <a:xfrm flipV="1">
            <a:off x="6096000" y="4963886"/>
            <a:ext cx="1914025" cy="441491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1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1C4BE64A-9DDE-2C0B-D95B-C3891C302DA5}"/>
              </a:ext>
            </a:extLst>
          </p:cNvPr>
          <p:cNvSpPr txBox="1"/>
          <p:nvPr/>
        </p:nvSpPr>
        <p:spPr>
          <a:xfrm>
            <a:off x="690592" y="1673409"/>
            <a:ext cx="1096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BERT utilizes a purposefully designed and pre-trained model for tokenizing sentences: </a:t>
            </a:r>
            <a:r>
              <a:rPr lang="en-US" altLang="it-IT" sz="2000" b="1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WordPiece</a:t>
            </a: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. </a:t>
            </a:r>
            <a:endParaRPr lang="en-US" altLang="it-IT" sz="2000" b="1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Tokenization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sp>
        <p:nvSpPr>
          <p:cNvPr id="25" name="TextBox 1069">
            <a:extLst>
              <a:ext uri="{FF2B5EF4-FFF2-40B4-BE49-F238E27FC236}">
                <a16:creationId xmlns:a16="http://schemas.microsoft.com/office/drawing/2014/main" id="{81E23958-15C6-D49C-A569-836EE9E143FD}"/>
              </a:ext>
            </a:extLst>
          </p:cNvPr>
          <p:cNvSpPr txBox="1"/>
          <p:nvPr/>
        </p:nvSpPr>
        <p:spPr>
          <a:xfrm>
            <a:off x="6310365" y="2619024"/>
            <a:ext cx="5184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Working with </a:t>
            </a:r>
            <a:r>
              <a:rPr lang="en-US" altLang="it-IT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sub-words</a:t>
            </a: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is useful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limit the dictionary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manage out-of-dictionary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better capture semantic meaning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it-IT" sz="2000" b="1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B9AC3478-301F-FC7F-B539-D3B4D05F0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03" y="4352607"/>
            <a:ext cx="10500393" cy="1792102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9D26F266-B3A7-74F2-E66E-5263057D2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45" y="2275354"/>
            <a:ext cx="3213735" cy="16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Limitations and Future Works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E3BAA9B-B727-25DC-E369-5F6788709D55}"/>
              </a:ext>
            </a:extLst>
          </p:cNvPr>
          <p:cNvSpPr/>
          <p:nvPr/>
        </p:nvSpPr>
        <p:spPr>
          <a:xfrm>
            <a:off x="782320" y="1898644"/>
            <a:ext cx="5212080" cy="4461513"/>
          </a:xfrm>
          <a:prstGeom prst="roundRect">
            <a:avLst>
              <a:gd name="adj" fmla="val 2735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22004490-B9E4-2C2A-C9AC-24398B29DD7A}"/>
              </a:ext>
            </a:extLst>
          </p:cNvPr>
          <p:cNvSpPr/>
          <p:nvPr/>
        </p:nvSpPr>
        <p:spPr>
          <a:xfrm>
            <a:off x="982693" y="4122839"/>
            <a:ext cx="4800187" cy="7018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Not enough context in a single sentence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5B2EE67-AD32-12C0-BCCC-02B07C531297}"/>
              </a:ext>
            </a:extLst>
          </p:cNvPr>
          <p:cNvSpPr/>
          <p:nvPr/>
        </p:nvSpPr>
        <p:spPr>
          <a:xfrm>
            <a:off x="6194773" y="1898644"/>
            <a:ext cx="5166647" cy="4461511"/>
          </a:xfrm>
          <a:prstGeom prst="roundRect">
            <a:avLst>
              <a:gd name="adj" fmla="val 2735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F587649B-DA19-41C8-F4AE-0C347A2A5338}"/>
              </a:ext>
            </a:extLst>
          </p:cNvPr>
          <p:cNvGrpSpPr/>
          <p:nvPr/>
        </p:nvGrpSpPr>
        <p:grpSpPr>
          <a:xfrm>
            <a:off x="982694" y="2472806"/>
            <a:ext cx="10192036" cy="1541226"/>
            <a:chOff x="982694" y="2472806"/>
            <a:chExt cx="10192036" cy="1541226"/>
          </a:xfrm>
          <a:effectLst/>
        </p:grpSpPr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FF39FE06-CF33-9B56-9051-6F19719FBF82}"/>
                </a:ext>
              </a:extLst>
            </p:cNvPr>
            <p:cNvSpPr/>
            <p:nvPr/>
          </p:nvSpPr>
          <p:spPr>
            <a:xfrm>
              <a:off x="982696" y="2501485"/>
              <a:ext cx="4800187" cy="7018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Quality and Quantity of Training Data</a:t>
              </a:r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7F098A41-3E27-2428-36AC-A9139E79E950}"/>
                </a:ext>
              </a:extLst>
            </p:cNvPr>
            <p:cNvSpPr/>
            <p:nvPr/>
          </p:nvSpPr>
          <p:spPr>
            <a:xfrm>
              <a:off x="982694" y="3312162"/>
              <a:ext cx="4800187" cy="7018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Model’s behavior is static </a:t>
              </a:r>
            </a:p>
          </p:txBody>
        </p:sp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EAFDFFAF-89EF-0759-C891-A1248E53A6DB}"/>
                </a:ext>
              </a:extLst>
            </p:cNvPr>
            <p:cNvSpPr/>
            <p:nvPr/>
          </p:nvSpPr>
          <p:spPr>
            <a:xfrm>
              <a:off x="6374543" y="2472806"/>
              <a:ext cx="4800187" cy="15387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Manual validation and periodical retraining of BERT-based models (</a:t>
              </a:r>
              <a:r>
                <a:rPr lang="en-US" sz="17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feed-back loop </a:t>
              </a:r>
              <a:r>
                <a:rPr lang="en-US" sz="17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mechanism)</a:t>
              </a:r>
              <a:r>
                <a:rPr lang="en-US" sz="17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</a:t>
              </a:r>
            </a:p>
          </p:txBody>
        </p:sp>
        <p:cxnSp>
          <p:nvCxnSpPr>
            <p:cNvPr id="28" name="Connettore 2 27">
              <a:extLst>
                <a:ext uri="{FF2B5EF4-FFF2-40B4-BE49-F238E27FC236}">
                  <a16:creationId xmlns:a16="http://schemas.microsoft.com/office/drawing/2014/main" id="{49E78866-D642-8006-FC4A-6D2FFCB27959}"/>
                </a:ext>
              </a:extLst>
            </p:cNvPr>
            <p:cNvCxnSpPr/>
            <p:nvPr/>
          </p:nvCxnSpPr>
          <p:spPr>
            <a:xfrm>
              <a:off x="5782880" y="2860040"/>
              <a:ext cx="591663" cy="0"/>
            </a:xfrm>
            <a:prstGeom prst="straightConnector1">
              <a:avLst/>
            </a:prstGeom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C1C0DEBA-B9AA-D72A-867E-85A19F252952}"/>
                </a:ext>
              </a:extLst>
            </p:cNvPr>
            <p:cNvCxnSpPr/>
            <p:nvPr/>
          </p:nvCxnSpPr>
          <p:spPr>
            <a:xfrm>
              <a:off x="5772651" y="3677920"/>
              <a:ext cx="591663" cy="0"/>
            </a:xfrm>
            <a:prstGeom prst="straightConnector1">
              <a:avLst/>
            </a:prstGeom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2B657F6-6D84-9B16-3853-1E4EE73AB086}"/>
              </a:ext>
            </a:extLst>
          </p:cNvPr>
          <p:cNvSpPr/>
          <p:nvPr/>
        </p:nvSpPr>
        <p:spPr>
          <a:xfrm>
            <a:off x="6364314" y="4133531"/>
            <a:ext cx="4800187" cy="7018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Processing</a:t>
            </a:r>
            <a:r>
              <a:rPr lang="en-US" sz="1700" b="1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longer texts 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A4509A0D-4DE9-44A4-A9FF-4E950D5A1773}"/>
              </a:ext>
            </a:extLst>
          </p:cNvPr>
          <p:cNvCxnSpPr/>
          <p:nvPr/>
        </p:nvCxnSpPr>
        <p:spPr>
          <a:xfrm>
            <a:off x="5782879" y="4494514"/>
            <a:ext cx="591663" cy="0"/>
          </a:xfrm>
          <a:prstGeom prst="straightConnector1">
            <a:avLst/>
          </a:prstGeom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77969DE4-A489-7003-A458-E132B90E4E21}"/>
              </a:ext>
            </a:extLst>
          </p:cNvPr>
          <p:cNvGrpSpPr/>
          <p:nvPr/>
        </p:nvGrpSpPr>
        <p:grpSpPr>
          <a:xfrm>
            <a:off x="982693" y="4946522"/>
            <a:ext cx="10181808" cy="1294547"/>
            <a:chOff x="982693" y="4923372"/>
            <a:chExt cx="10181808" cy="1294547"/>
          </a:xfrm>
          <a:effectLst/>
        </p:grpSpPr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A0216177-6263-0444-CB7D-3B46720DD8E8}"/>
                </a:ext>
              </a:extLst>
            </p:cNvPr>
            <p:cNvSpPr/>
            <p:nvPr/>
          </p:nvSpPr>
          <p:spPr>
            <a:xfrm>
              <a:off x="982693" y="4923372"/>
              <a:ext cx="4800187" cy="12738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The extraction of CTI could be further automated</a:t>
              </a:r>
            </a:p>
          </p:txBody>
        </p:sp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A4590F19-AF85-1B8D-5F2E-A6C43FE241A0}"/>
                </a:ext>
              </a:extLst>
            </p:cNvPr>
            <p:cNvSpPr/>
            <p:nvPr/>
          </p:nvSpPr>
          <p:spPr>
            <a:xfrm>
              <a:off x="6364314" y="4944112"/>
              <a:ext cx="4800187" cy="12738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Crawling</a:t>
              </a:r>
            </a:p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Web-based dashboard </a:t>
              </a:r>
            </a:p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GUI for faster validation</a:t>
              </a:r>
            </a:p>
            <a:p>
              <a:pPr algn="ctr"/>
              <a:r>
                <a:rPr lang="en-US" sz="17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SIEM integration</a:t>
              </a:r>
              <a:r>
                <a:rPr lang="en-US" sz="17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</a:t>
              </a:r>
            </a:p>
          </p:txBody>
        </p: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2962D99B-096B-2CD9-0E86-B369305E4B80}"/>
                </a:ext>
              </a:extLst>
            </p:cNvPr>
            <p:cNvCxnSpPr/>
            <p:nvPr/>
          </p:nvCxnSpPr>
          <p:spPr>
            <a:xfrm>
              <a:off x="5782879" y="5599848"/>
              <a:ext cx="591663" cy="0"/>
            </a:xfrm>
            <a:prstGeom prst="straightConnector1">
              <a:avLst/>
            </a:prstGeom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1F6142A-2AB9-45D7-C6C1-03D203576D58}"/>
              </a:ext>
            </a:extLst>
          </p:cNvPr>
          <p:cNvSpPr/>
          <p:nvPr/>
        </p:nvSpPr>
        <p:spPr>
          <a:xfrm>
            <a:off x="776746" y="1688891"/>
            <a:ext cx="5224004" cy="594035"/>
          </a:xfrm>
          <a:prstGeom prst="roundRect">
            <a:avLst>
              <a:gd name="adj" fmla="val 7688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Limitations</a:t>
            </a:r>
            <a:endParaRPr lang="en-US" sz="2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44C5D48-A273-A21F-D25C-FA2BD0FC9513}"/>
              </a:ext>
            </a:extLst>
          </p:cNvPr>
          <p:cNvSpPr/>
          <p:nvPr/>
        </p:nvSpPr>
        <p:spPr>
          <a:xfrm>
            <a:off x="6185676" y="1688891"/>
            <a:ext cx="5175744" cy="594035"/>
          </a:xfrm>
          <a:prstGeom prst="roundRect">
            <a:avLst>
              <a:gd name="adj" fmla="val 7688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Future works</a:t>
            </a:r>
            <a:endParaRPr lang="en-US" sz="2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ttangolo con angoli arrotondati 1089">
            <a:extLst>
              <a:ext uri="{FF2B5EF4-FFF2-40B4-BE49-F238E27FC236}">
                <a16:creationId xmlns:a16="http://schemas.microsoft.com/office/drawing/2014/main" id="{2542EB32-A3D5-B054-17C6-AE921D785C54}"/>
              </a:ext>
            </a:extLst>
          </p:cNvPr>
          <p:cNvSpPr/>
          <p:nvPr/>
        </p:nvSpPr>
        <p:spPr>
          <a:xfrm>
            <a:off x="7434967" y="4664999"/>
            <a:ext cx="2687073" cy="71086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FFNN - Forward propagation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sp>
        <p:nvSpPr>
          <p:cNvPr id="6" name="Ovale 5">
            <a:extLst>
              <a:ext uri="{FF2B5EF4-FFF2-40B4-BE49-F238E27FC236}">
                <a16:creationId xmlns:a16="http://schemas.microsoft.com/office/drawing/2014/main" id="{BFAB4B8A-80AC-C650-4429-E9D19B2460B0}"/>
              </a:ext>
            </a:extLst>
          </p:cNvPr>
          <p:cNvSpPr/>
          <p:nvPr/>
        </p:nvSpPr>
        <p:spPr>
          <a:xfrm>
            <a:off x="2069960" y="2381871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818DF8E-2A9F-2911-B0FB-9DD650691B69}"/>
              </a:ext>
            </a:extLst>
          </p:cNvPr>
          <p:cNvSpPr/>
          <p:nvPr/>
        </p:nvSpPr>
        <p:spPr>
          <a:xfrm>
            <a:off x="2069960" y="3137752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DEF3035-D03B-2BCD-548E-1FB91005A2CF}"/>
              </a:ext>
            </a:extLst>
          </p:cNvPr>
          <p:cNvSpPr/>
          <p:nvPr/>
        </p:nvSpPr>
        <p:spPr>
          <a:xfrm>
            <a:off x="2069960" y="3910811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859EEEFB-BFC5-9F8E-4B74-B80220E145DD}"/>
              </a:ext>
            </a:extLst>
          </p:cNvPr>
          <p:cNvSpPr/>
          <p:nvPr/>
        </p:nvSpPr>
        <p:spPr>
          <a:xfrm>
            <a:off x="2069960" y="4683870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951E6B4D-9372-69E7-AAA0-BB9AC7BACC7C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393960" y="2543871"/>
            <a:ext cx="2193280" cy="8742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1341B4D-D643-52A4-3BD2-71642543E1F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393960" y="3299752"/>
            <a:ext cx="2109460" cy="21701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480FC475-4FE6-AE4E-48A5-6C7CD3F6BA6C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2346511" y="3682716"/>
            <a:ext cx="2164529" cy="275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9C25DC6-5A9A-5C64-D372-DCBFD3892D6C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2346511" y="3844716"/>
            <a:ext cx="2217869" cy="88660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Doppia parentesi quadra 56">
            <a:extLst>
              <a:ext uri="{FF2B5EF4-FFF2-40B4-BE49-F238E27FC236}">
                <a16:creationId xmlns:a16="http://schemas.microsoft.com/office/drawing/2014/main" id="{E1C3972B-1580-A5A4-EB75-464B32FEED9B}"/>
              </a:ext>
            </a:extLst>
          </p:cNvPr>
          <p:cNvSpPr/>
          <p:nvPr/>
        </p:nvSpPr>
        <p:spPr>
          <a:xfrm>
            <a:off x="1313926" y="2272544"/>
            <a:ext cx="511246" cy="2927059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EE2DAE7-45EF-833C-5482-3A53B000A7C8}"/>
              </a:ext>
            </a:extLst>
          </p:cNvPr>
          <p:cNvSpPr txBox="1"/>
          <p:nvPr/>
        </p:nvSpPr>
        <p:spPr>
          <a:xfrm>
            <a:off x="1348486" y="2312231"/>
            <a:ext cx="4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7B204D7F-FCFD-7D42-089F-645A14385A09}"/>
              </a:ext>
            </a:extLst>
          </p:cNvPr>
          <p:cNvSpPr txBox="1"/>
          <p:nvPr/>
        </p:nvSpPr>
        <p:spPr>
          <a:xfrm>
            <a:off x="1313926" y="3066168"/>
            <a:ext cx="4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FAC9ADC-14C2-06AE-02CF-8CE3CE24A0A6}"/>
              </a:ext>
            </a:extLst>
          </p:cNvPr>
          <p:cNvSpPr txBox="1"/>
          <p:nvPr/>
        </p:nvSpPr>
        <p:spPr>
          <a:xfrm>
            <a:off x="1319165" y="3879227"/>
            <a:ext cx="4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7A7DE2A5-6513-5B80-F3BC-89B89D97EFD6}"/>
              </a:ext>
            </a:extLst>
          </p:cNvPr>
          <p:cNvSpPr txBox="1"/>
          <p:nvPr/>
        </p:nvSpPr>
        <p:spPr>
          <a:xfrm>
            <a:off x="1331614" y="4673822"/>
            <a:ext cx="4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93043F1A-7024-4761-79F6-CA5B54A5F389}"/>
              </a:ext>
            </a:extLst>
          </p:cNvPr>
          <p:cNvSpPr txBox="1"/>
          <p:nvPr/>
        </p:nvSpPr>
        <p:spPr>
          <a:xfrm rot="1003974">
            <a:off x="3019336" y="2541982"/>
            <a:ext cx="5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W1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2DA2D86B-31F5-9976-582D-4E5EE78A2198}"/>
              </a:ext>
            </a:extLst>
          </p:cNvPr>
          <p:cNvSpPr txBox="1"/>
          <p:nvPr/>
        </p:nvSpPr>
        <p:spPr>
          <a:xfrm rot="661471">
            <a:off x="2754624" y="3047083"/>
            <a:ext cx="5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W2</a:t>
            </a:r>
          </a:p>
        </p:txBody>
      </p:sp>
      <p:sp>
        <p:nvSpPr>
          <p:cNvPr id="1026" name="CasellaDiTesto 1025">
            <a:extLst>
              <a:ext uri="{FF2B5EF4-FFF2-40B4-BE49-F238E27FC236}">
                <a16:creationId xmlns:a16="http://schemas.microsoft.com/office/drawing/2014/main" id="{13BF27E1-F191-C819-673E-B6DEB1376D73}"/>
              </a:ext>
            </a:extLst>
          </p:cNvPr>
          <p:cNvSpPr txBox="1"/>
          <p:nvPr/>
        </p:nvSpPr>
        <p:spPr>
          <a:xfrm>
            <a:off x="2536961" y="3568165"/>
            <a:ext cx="5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W3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B1BB6DD0-D95F-84D3-3C30-9488B3298BB8}"/>
              </a:ext>
            </a:extLst>
          </p:cNvPr>
          <p:cNvSpPr txBox="1"/>
          <p:nvPr/>
        </p:nvSpPr>
        <p:spPr>
          <a:xfrm rot="20117109">
            <a:off x="2536962" y="4172299"/>
            <a:ext cx="5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W4</a:t>
            </a:r>
          </a:p>
        </p:txBody>
      </p:sp>
      <p:sp>
        <p:nvSpPr>
          <p:cNvPr id="1054" name="Ovale 1053">
            <a:extLst>
              <a:ext uri="{FF2B5EF4-FFF2-40B4-BE49-F238E27FC236}">
                <a16:creationId xmlns:a16="http://schemas.microsoft.com/office/drawing/2014/main" id="{D0B841F0-2BDC-0B4A-90D5-E2A17BE3CD66}"/>
              </a:ext>
            </a:extLst>
          </p:cNvPr>
          <p:cNvSpPr/>
          <p:nvPr/>
        </p:nvSpPr>
        <p:spPr>
          <a:xfrm>
            <a:off x="4570541" y="3402445"/>
            <a:ext cx="542896" cy="54620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055" name="Connettore diritto 1054">
            <a:extLst>
              <a:ext uri="{FF2B5EF4-FFF2-40B4-BE49-F238E27FC236}">
                <a16:creationId xmlns:a16="http://schemas.microsoft.com/office/drawing/2014/main" id="{C3DCD0FA-E943-0677-2E29-D1D12AC8DFCE}"/>
              </a:ext>
            </a:extLst>
          </p:cNvPr>
          <p:cNvCxnSpPr>
            <a:cxnSpLocks/>
          </p:cNvCxnSpPr>
          <p:nvPr/>
        </p:nvCxnSpPr>
        <p:spPr>
          <a:xfrm>
            <a:off x="5113437" y="3682716"/>
            <a:ext cx="58981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1" name="CasellaDiTesto 1060">
            <a:extLst>
              <a:ext uri="{FF2B5EF4-FFF2-40B4-BE49-F238E27FC236}">
                <a16:creationId xmlns:a16="http://schemas.microsoft.com/office/drawing/2014/main" id="{C4B08AF8-D451-CC12-544A-6821EE74D6CD}"/>
              </a:ext>
            </a:extLst>
          </p:cNvPr>
          <p:cNvSpPr txBox="1"/>
          <p:nvPr/>
        </p:nvSpPr>
        <p:spPr>
          <a:xfrm>
            <a:off x="4692461" y="3038679"/>
            <a:ext cx="5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62" name="CasellaDiTesto 1061">
            <a:extLst>
              <a:ext uri="{FF2B5EF4-FFF2-40B4-BE49-F238E27FC236}">
                <a16:creationId xmlns:a16="http://schemas.microsoft.com/office/drawing/2014/main" id="{4DBF8221-8C8E-54E9-1FE9-1B00F8BCCA4C}"/>
              </a:ext>
            </a:extLst>
          </p:cNvPr>
          <p:cNvSpPr txBox="1"/>
          <p:nvPr/>
        </p:nvSpPr>
        <p:spPr>
          <a:xfrm>
            <a:off x="5702135" y="3382697"/>
            <a:ext cx="58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400" b="1" i="1" dirty="0">
                <a:effectLst/>
                <a:latin typeface="+mj-lt"/>
              </a:rPr>
              <a:t>ŷ</a:t>
            </a:r>
            <a:endParaRPr lang="en-US" b="1" i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64" name="Doppia parentesi quadra 1063">
            <a:extLst>
              <a:ext uri="{FF2B5EF4-FFF2-40B4-BE49-F238E27FC236}">
                <a16:creationId xmlns:a16="http://schemas.microsoft.com/office/drawing/2014/main" id="{F1C3598F-2918-9178-5958-C4B254ECB9DC}"/>
              </a:ext>
            </a:extLst>
          </p:cNvPr>
          <p:cNvSpPr/>
          <p:nvPr/>
        </p:nvSpPr>
        <p:spPr>
          <a:xfrm>
            <a:off x="8158369" y="4874364"/>
            <a:ext cx="511246" cy="357172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8" name="CasellaDiTesto 1067">
            <a:extLst>
              <a:ext uri="{FF2B5EF4-FFF2-40B4-BE49-F238E27FC236}">
                <a16:creationId xmlns:a16="http://schemas.microsoft.com/office/drawing/2014/main" id="{F9F12ED9-69CF-F0C0-B37C-ED40CEBE936B}"/>
              </a:ext>
            </a:extLst>
          </p:cNvPr>
          <p:cNvSpPr txBox="1"/>
          <p:nvPr/>
        </p:nvSpPr>
        <p:spPr>
          <a:xfrm>
            <a:off x="8238074" y="4852677"/>
            <a:ext cx="4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69" name="Doppia parentesi quadra 1068">
            <a:extLst>
              <a:ext uri="{FF2B5EF4-FFF2-40B4-BE49-F238E27FC236}">
                <a16:creationId xmlns:a16="http://schemas.microsoft.com/office/drawing/2014/main" id="{44FCC84F-08A9-96B2-7F14-2A253CDF3D83}"/>
              </a:ext>
            </a:extLst>
          </p:cNvPr>
          <p:cNvSpPr/>
          <p:nvPr/>
        </p:nvSpPr>
        <p:spPr>
          <a:xfrm>
            <a:off x="8900588" y="4862204"/>
            <a:ext cx="532143" cy="369332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4" name="CasellaDiTesto 1073">
            <a:extLst>
              <a:ext uri="{FF2B5EF4-FFF2-40B4-BE49-F238E27FC236}">
                <a16:creationId xmlns:a16="http://schemas.microsoft.com/office/drawing/2014/main" id="{2C776EEC-133C-1ECF-3E2D-2AB13F954913}"/>
              </a:ext>
            </a:extLst>
          </p:cNvPr>
          <p:cNvSpPr txBox="1"/>
          <p:nvPr/>
        </p:nvSpPr>
        <p:spPr>
          <a:xfrm>
            <a:off x="8936735" y="4866699"/>
            <a:ext cx="53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1081" name="Doppia parentesi quadra 1080">
            <a:extLst>
              <a:ext uri="{FF2B5EF4-FFF2-40B4-BE49-F238E27FC236}">
                <a16:creationId xmlns:a16="http://schemas.microsoft.com/office/drawing/2014/main" id="{31135BE3-B4A8-3AF7-A970-D824DB6AC3F2}"/>
              </a:ext>
            </a:extLst>
          </p:cNvPr>
          <p:cNvSpPr/>
          <p:nvPr/>
        </p:nvSpPr>
        <p:spPr>
          <a:xfrm>
            <a:off x="7989481" y="4856087"/>
            <a:ext cx="2018678" cy="376885"/>
          </a:xfrm>
          <a:prstGeom prst="bracketPair">
            <a:avLst>
              <a:gd name="adj" fmla="val 2966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5" name="Immagine 1084">
            <a:extLst>
              <a:ext uri="{FF2B5EF4-FFF2-40B4-BE49-F238E27FC236}">
                <a16:creationId xmlns:a16="http://schemas.microsoft.com/office/drawing/2014/main" id="{2A051F92-7E49-A03F-74D9-783C9A2FB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8703"/>
          <a:stretch/>
        </p:blipFill>
        <p:spPr>
          <a:xfrm>
            <a:off x="7402019" y="1426248"/>
            <a:ext cx="2687073" cy="3124200"/>
          </a:xfrm>
          <a:prstGeom prst="rect">
            <a:avLst/>
          </a:prstGeom>
        </p:spPr>
      </p:pic>
      <p:sp>
        <p:nvSpPr>
          <p:cNvPr id="1086" name="CasellaDiTesto 1085">
            <a:extLst>
              <a:ext uri="{FF2B5EF4-FFF2-40B4-BE49-F238E27FC236}">
                <a16:creationId xmlns:a16="http://schemas.microsoft.com/office/drawing/2014/main" id="{8BE86993-ED68-11D0-376D-BD847D9BCB31}"/>
              </a:ext>
            </a:extLst>
          </p:cNvPr>
          <p:cNvSpPr txBox="1"/>
          <p:nvPr/>
        </p:nvSpPr>
        <p:spPr>
          <a:xfrm>
            <a:off x="9423194" y="4852677"/>
            <a:ext cx="379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oogle Sans"/>
              </a:rPr>
              <a:t>+</a:t>
            </a:r>
            <a:endParaRPr lang="en-US" dirty="0"/>
          </a:p>
        </p:txBody>
      </p:sp>
      <p:sp>
        <p:nvSpPr>
          <p:cNvPr id="1087" name="CasellaDiTesto 1086">
            <a:extLst>
              <a:ext uri="{FF2B5EF4-FFF2-40B4-BE49-F238E27FC236}">
                <a16:creationId xmlns:a16="http://schemas.microsoft.com/office/drawing/2014/main" id="{9EA8F2A3-9F04-4D9D-1D15-03E710A4B6BC}"/>
              </a:ext>
            </a:extLst>
          </p:cNvPr>
          <p:cNvSpPr txBox="1"/>
          <p:nvPr/>
        </p:nvSpPr>
        <p:spPr>
          <a:xfrm>
            <a:off x="9612861" y="4852677"/>
            <a:ext cx="5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88" name="CasellaDiTesto 1087">
            <a:extLst>
              <a:ext uri="{FF2B5EF4-FFF2-40B4-BE49-F238E27FC236}">
                <a16:creationId xmlns:a16="http://schemas.microsoft.com/office/drawing/2014/main" id="{AB5B1502-64EC-3BCA-BC62-C390F1162ABE}"/>
              </a:ext>
            </a:extLst>
          </p:cNvPr>
          <p:cNvSpPr txBox="1"/>
          <p:nvPr/>
        </p:nvSpPr>
        <p:spPr>
          <a:xfrm>
            <a:off x="8645420" y="4869757"/>
            <a:ext cx="379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Google Sans"/>
              </a:rPr>
              <a:t>×</a:t>
            </a:r>
            <a:endParaRPr lang="en-US" dirty="0"/>
          </a:p>
        </p:txBody>
      </p:sp>
      <p:sp>
        <p:nvSpPr>
          <p:cNvPr id="1089" name="CasellaDiTesto 1088">
            <a:extLst>
              <a:ext uri="{FF2B5EF4-FFF2-40B4-BE49-F238E27FC236}">
                <a16:creationId xmlns:a16="http://schemas.microsoft.com/office/drawing/2014/main" id="{C219FEAB-54CD-7588-546F-502A6C687E8E}"/>
              </a:ext>
            </a:extLst>
          </p:cNvPr>
          <p:cNvSpPr txBox="1"/>
          <p:nvPr/>
        </p:nvSpPr>
        <p:spPr>
          <a:xfrm>
            <a:off x="7434967" y="4859709"/>
            <a:ext cx="5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1800" b="1" i="1" dirty="0">
                <a:effectLst/>
                <a:latin typeface="+mj-lt"/>
              </a:rPr>
              <a:t>ŷ</a:t>
            </a:r>
            <a:r>
              <a:rPr lang="en-US" b="1" i="1" dirty="0"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</a:p>
        </p:txBody>
      </p:sp>
      <p:sp>
        <p:nvSpPr>
          <p:cNvPr id="1091" name="CasellaDiTesto 1090">
            <a:extLst>
              <a:ext uri="{FF2B5EF4-FFF2-40B4-BE49-F238E27FC236}">
                <a16:creationId xmlns:a16="http://schemas.microsoft.com/office/drawing/2014/main" id="{5F632F7D-CEC4-814F-CC88-198CF3436F0C}"/>
              </a:ext>
            </a:extLst>
          </p:cNvPr>
          <p:cNvSpPr txBox="1"/>
          <p:nvPr/>
        </p:nvSpPr>
        <p:spPr>
          <a:xfrm>
            <a:off x="7132385" y="2703045"/>
            <a:ext cx="58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400" b="1" i="1" dirty="0">
                <a:effectLst/>
                <a:latin typeface="+mj-lt"/>
              </a:rPr>
              <a:t>ŷ</a:t>
            </a:r>
            <a:endParaRPr lang="en-US" sz="2400" b="1" i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92" name="CasellaDiTesto 1091">
            <a:extLst>
              <a:ext uri="{FF2B5EF4-FFF2-40B4-BE49-F238E27FC236}">
                <a16:creationId xmlns:a16="http://schemas.microsoft.com/office/drawing/2014/main" id="{FF84B734-F49D-3F9E-A13E-49C6361AF7EC}"/>
              </a:ext>
            </a:extLst>
          </p:cNvPr>
          <p:cNvSpPr txBox="1"/>
          <p:nvPr/>
        </p:nvSpPr>
        <p:spPr>
          <a:xfrm>
            <a:off x="7891887" y="5626520"/>
            <a:ext cx="170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400" b="1" i="1" dirty="0">
                <a:solidFill>
                  <a:srgbClr val="C00000"/>
                </a:solidFill>
                <a:latin typeface="+mj-lt"/>
              </a:rPr>
              <a:t>Loss = y </a:t>
            </a:r>
            <a:r>
              <a:rPr lang="cy-GB" sz="2400" b="1" i="1" dirty="0">
                <a:solidFill>
                  <a:srgbClr val="C00000"/>
                </a:solidFill>
                <a:effectLst/>
                <a:latin typeface="+mj-lt"/>
              </a:rPr>
              <a:t>- ŷ</a:t>
            </a:r>
            <a:endParaRPr lang="en-US" b="1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" grpId="0" animBg="1"/>
      <p:bldP spid="1064" grpId="0" animBg="1"/>
      <p:bldP spid="1068" grpId="0"/>
      <p:bldP spid="1069" grpId="0" animBg="1"/>
      <p:bldP spid="1074" grpId="0"/>
      <p:bldP spid="1081" grpId="0" animBg="1"/>
      <p:bldP spid="1086" grpId="0"/>
      <p:bldP spid="1087" grpId="0"/>
      <p:bldP spid="1088" grpId="0"/>
      <p:bldP spid="1089" grpId="0"/>
      <p:bldP spid="1091" grpId="0"/>
      <p:bldP spid="109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ttangolo con angoli arrotondati 1047">
            <a:extLst>
              <a:ext uri="{FF2B5EF4-FFF2-40B4-BE49-F238E27FC236}">
                <a16:creationId xmlns:a16="http://schemas.microsoft.com/office/drawing/2014/main" id="{B445236C-97E0-C894-D7CA-FD84CD0F203B}"/>
              </a:ext>
            </a:extLst>
          </p:cNvPr>
          <p:cNvSpPr/>
          <p:nvPr/>
        </p:nvSpPr>
        <p:spPr>
          <a:xfrm>
            <a:off x="6789993" y="1544724"/>
            <a:ext cx="4609527" cy="3995016"/>
          </a:xfrm>
          <a:prstGeom prst="roundRect">
            <a:avLst>
              <a:gd name="adj" fmla="val 42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</a:p>
        </p:txBody>
      </p:sp>
      <p:sp>
        <p:nvSpPr>
          <p:cNvPr id="1090" name="Rettangolo con angoli arrotondati 1089">
            <a:extLst>
              <a:ext uri="{FF2B5EF4-FFF2-40B4-BE49-F238E27FC236}">
                <a16:creationId xmlns:a16="http://schemas.microsoft.com/office/drawing/2014/main" id="{2542EB32-A3D5-B054-17C6-AE921D785C54}"/>
              </a:ext>
            </a:extLst>
          </p:cNvPr>
          <p:cNvSpPr/>
          <p:nvPr/>
        </p:nvSpPr>
        <p:spPr>
          <a:xfrm>
            <a:off x="893490" y="1709937"/>
            <a:ext cx="2687073" cy="71086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FFNN – Backward propagation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sp>
        <p:nvSpPr>
          <p:cNvPr id="1064" name="Doppia parentesi quadra 1063">
            <a:extLst>
              <a:ext uri="{FF2B5EF4-FFF2-40B4-BE49-F238E27FC236}">
                <a16:creationId xmlns:a16="http://schemas.microsoft.com/office/drawing/2014/main" id="{F1C3598F-2918-9178-5958-C4B254ECB9DC}"/>
              </a:ext>
            </a:extLst>
          </p:cNvPr>
          <p:cNvSpPr/>
          <p:nvPr/>
        </p:nvSpPr>
        <p:spPr>
          <a:xfrm>
            <a:off x="1616892" y="1919302"/>
            <a:ext cx="511246" cy="357172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8" name="CasellaDiTesto 1067">
            <a:extLst>
              <a:ext uri="{FF2B5EF4-FFF2-40B4-BE49-F238E27FC236}">
                <a16:creationId xmlns:a16="http://schemas.microsoft.com/office/drawing/2014/main" id="{F9F12ED9-69CF-F0C0-B37C-ED40CEBE936B}"/>
              </a:ext>
            </a:extLst>
          </p:cNvPr>
          <p:cNvSpPr txBox="1"/>
          <p:nvPr/>
        </p:nvSpPr>
        <p:spPr>
          <a:xfrm>
            <a:off x="1696597" y="1897615"/>
            <a:ext cx="4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69" name="Doppia parentesi quadra 1068">
            <a:extLst>
              <a:ext uri="{FF2B5EF4-FFF2-40B4-BE49-F238E27FC236}">
                <a16:creationId xmlns:a16="http://schemas.microsoft.com/office/drawing/2014/main" id="{44FCC84F-08A9-96B2-7F14-2A253CDF3D83}"/>
              </a:ext>
            </a:extLst>
          </p:cNvPr>
          <p:cNvSpPr/>
          <p:nvPr/>
        </p:nvSpPr>
        <p:spPr>
          <a:xfrm>
            <a:off x="2359111" y="1907142"/>
            <a:ext cx="532143" cy="369332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4" name="CasellaDiTesto 1073">
            <a:extLst>
              <a:ext uri="{FF2B5EF4-FFF2-40B4-BE49-F238E27FC236}">
                <a16:creationId xmlns:a16="http://schemas.microsoft.com/office/drawing/2014/main" id="{2C776EEC-133C-1ECF-3E2D-2AB13F954913}"/>
              </a:ext>
            </a:extLst>
          </p:cNvPr>
          <p:cNvSpPr txBox="1"/>
          <p:nvPr/>
        </p:nvSpPr>
        <p:spPr>
          <a:xfrm>
            <a:off x="2395258" y="1911637"/>
            <a:ext cx="53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</p:txBody>
      </p:sp>
      <p:sp>
        <p:nvSpPr>
          <p:cNvPr id="1081" name="Doppia parentesi quadra 1080">
            <a:extLst>
              <a:ext uri="{FF2B5EF4-FFF2-40B4-BE49-F238E27FC236}">
                <a16:creationId xmlns:a16="http://schemas.microsoft.com/office/drawing/2014/main" id="{31135BE3-B4A8-3AF7-A970-D824DB6AC3F2}"/>
              </a:ext>
            </a:extLst>
          </p:cNvPr>
          <p:cNvSpPr/>
          <p:nvPr/>
        </p:nvSpPr>
        <p:spPr>
          <a:xfrm>
            <a:off x="1448004" y="1901025"/>
            <a:ext cx="2018678" cy="376885"/>
          </a:xfrm>
          <a:prstGeom prst="bracketPair">
            <a:avLst>
              <a:gd name="adj" fmla="val 2966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6" name="CasellaDiTesto 1085">
            <a:extLst>
              <a:ext uri="{FF2B5EF4-FFF2-40B4-BE49-F238E27FC236}">
                <a16:creationId xmlns:a16="http://schemas.microsoft.com/office/drawing/2014/main" id="{8BE86993-ED68-11D0-376D-BD847D9BCB31}"/>
              </a:ext>
            </a:extLst>
          </p:cNvPr>
          <p:cNvSpPr txBox="1"/>
          <p:nvPr/>
        </p:nvSpPr>
        <p:spPr>
          <a:xfrm>
            <a:off x="2881717" y="1897615"/>
            <a:ext cx="379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oogle Sans"/>
              </a:rPr>
              <a:t>+</a:t>
            </a:r>
            <a:endParaRPr lang="en-US" dirty="0"/>
          </a:p>
        </p:txBody>
      </p:sp>
      <p:sp>
        <p:nvSpPr>
          <p:cNvPr id="1087" name="CasellaDiTesto 1086">
            <a:extLst>
              <a:ext uri="{FF2B5EF4-FFF2-40B4-BE49-F238E27FC236}">
                <a16:creationId xmlns:a16="http://schemas.microsoft.com/office/drawing/2014/main" id="{9EA8F2A3-9F04-4D9D-1D15-03E710A4B6BC}"/>
              </a:ext>
            </a:extLst>
          </p:cNvPr>
          <p:cNvSpPr txBox="1"/>
          <p:nvPr/>
        </p:nvSpPr>
        <p:spPr>
          <a:xfrm>
            <a:off x="3071384" y="1897615"/>
            <a:ext cx="5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88" name="CasellaDiTesto 1087">
            <a:extLst>
              <a:ext uri="{FF2B5EF4-FFF2-40B4-BE49-F238E27FC236}">
                <a16:creationId xmlns:a16="http://schemas.microsoft.com/office/drawing/2014/main" id="{AB5B1502-64EC-3BCA-BC62-C390F1162ABE}"/>
              </a:ext>
            </a:extLst>
          </p:cNvPr>
          <p:cNvSpPr txBox="1"/>
          <p:nvPr/>
        </p:nvSpPr>
        <p:spPr>
          <a:xfrm>
            <a:off x="2103943" y="1914695"/>
            <a:ext cx="379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Google Sans"/>
              </a:rPr>
              <a:t>×</a:t>
            </a:r>
            <a:endParaRPr lang="en-US" dirty="0"/>
          </a:p>
        </p:txBody>
      </p:sp>
      <p:sp>
        <p:nvSpPr>
          <p:cNvPr id="1089" name="CasellaDiTesto 1088">
            <a:extLst>
              <a:ext uri="{FF2B5EF4-FFF2-40B4-BE49-F238E27FC236}">
                <a16:creationId xmlns:a16="http://schemas.microsoft.com/office/drawing/2014/main" id="{C219FEAB-54CD-7588-546F-502A6C687E8E}"/>
              </a:ext>
            </a:extLst>
          </p:cNvPr>
          <p:cNvSpPr txBox="1"/>
          <p:nvPr/>
        </p:nvSpPr>
        <p:spPr>
          <a:xfrm>
            <a:off x="893490" y="1904647"/>
            <a:ext cx="5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1800" b="1" i="1" dirty="0">
                <a:effectLst/>
                <a:latin typeface="+mj-lt"/>
              </a:rPr>
              <a:t>ŷ</a:t>
            </a:r>
            <a:r>
              <a:rPr lang="en-US" b="1" i="1" dirty="0"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1" name="CasellaDiTesto 1090">
                <a:extLst>
                  <a:ext uri="{FF2B5EF4-FFF2-40B4-BE49-F238E27FC236}">
                    <a16:creationId xmlns:a16="http://schemas.microsoft.com/office/drawing/2014/main" id="{5F632F7D-CEC4-814F-CC88-198CF3436F0C}"/>
                  </a:ext>
                </a:extLst>
              </p:cNvPr>
              <p:cNvSpPr txBox="1"/>
              <p:nvPr/>
            </p:nvSpPr>
            <p:spPr>
              <a:xfrm>
                <a:off x="1478478" y="3820595"/>
                <a:ext cx="4890408" cy="647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y-GB" sz="2400" b="1" i="1" dirty="0">
                    <a:latin typeface="+mj-lt"/>
                    <a:cs typeface="Arial" panose="020B0604020202020204" pitchFamily="34" charset="0"/>
                  </a:rPr>
                  <a:t>W’ = W - </a:t>
                </a:r>
                <a:r>
                  <a:rPr lang="el-GR" b="1" dirty="0"/>
                  <a:t>α</a:t>
                </a:r>
                <a:r>
                  <a:rPr lang="cy-GB" sz="2400" b="1" i="1" dirty="0"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y-GB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it-IT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𝒅𝑳𝒐𝒔𝒔</m:t>
                        </m:r>
                      </m:num>
                      <m:den>
                        <m:r>
                          <a:rPr lang="it-IT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𝒅𝑾</m:t>
                        </m:r>
                      </m:den>
                    </m:f>
                  </m:oMath>
                </a14:m>
                <a:endParaRPr lang="en-US" sz="2400" b="1" i="1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1" name="CasellaDiTesto 1090">
                <a:extLst>
                  <a:ext uri="{FF2B5EF4-FFF2-40B4-BE49-F238E27FC236}">
                    <a16:creationId xmlns:a16="http://schemas.microsoft.com/office/drawing/2014/main" id="{5F632F7D-CEC4-814F-CC88-198CF343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478" y="3820595"/>
                <a:ext cx="4890408" cy="647357"/>
              </a:xfrm>
              <a:prstGeom prst="rect">
                <a:avLst/>
              </a:prstGeom>
              <a:blipFill>
                <a:blip r:embed="rId3"/>
                <a:stretch>
                  <a:fillRect l="-1995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2" name="CasellaDiTesto 1091">
            <a:extLst>
              <a:ext uri="{FF2B5EF4-FFF2-40B4-BE49-F238E27FC236}">
                <a16:creationId xmlns:a16="http://schemas.microsoft.com/office/drawing/2014/main" id="{FF84B734-F49D-3F9E-A13E-49C6361AF7EC}"/>
              </a:ext>
            </a:extLst>
          </p:cNvPr>
          <p:cNvSpPr txBox="1"/>
          <p:nvPr/>
        </p:nvSpPr>
        <p:spPr>
          <a:xfrm>
            <a:off x="1350410" y="2671458"/>
            <a:ext cx="170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400" b="1" i="1" dirty="0">
                <a:solidFill>
                  <a:srgbClr val="C00000"/>
                </a:solidFill>
                <a:latin typeface="+mj-lt"/>
              </a:rPr>
              <a:t>Loss = y </a:t>
            </a:r>
            <a:r>
              <a:rPr lang="cy-GB" sz="2400" b="1" i="1" dirty="0">
                <a:solidFill>
                  <a:srgbClr val="C00000"/>
                </a:solidFill>
                <a:effectLst/>
                <a:latin typeface="+mj-lt"/>
              </a:rPr>
              <a:t>- ŷ</a:t>
            </a:r>
            <a:endParaRPr lang="en-US" b="1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8" name="Connettore curvo 7">
            <a:extLst>
              <a:ext uri="{FF2B5EF4-FFF2-40B4-BE49-F238E27FC236}">
                <a16:creationId xmlns:a16="http://schemas.microsoft.com/office/drawing/2014/main" id="{6F5B536A-7AAC-EB53-3AFD-38177B6A9E03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1116207" y="4599881"/>
            <a:ext cx="814594" cy="34618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C16F57-7574-5278-94F4-65D3E3D9DC06}"/>
              </a:ext>
            </a:extLst>
          </p:cNvPr>
          <p:cNvSpPr txBox="1"/>
          <p:nvPr/>
        </p:nvSpPr>
        <p:spPr>
          <a:xfrm>
            <a:off x="676090" y="5180272"/>
            <a:ext cx="134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Updated Weights </a:t>
            </a: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0EB0A4BE-FE2D-555E-F714-8BA8CB1D5776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2400163" y="4676713"/>
            <a:ext cx="880329" cy="17414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91EEC5-93CE-1294-C6E9-6985F7A48CA0}"/>
              </a:ext>
            </a:extLst>
          </p:cNvPr>
          <p:cNvSpPr txBox="1"/>
          <p:nvPr/>
        </p:nvSpPr>
        <p:spPr>
          <a:xfrm>
            <a:off x="2253081" y="5203952"/>
            <a:ext cx="134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Learning Rate</a:t>
            </a:r>
          </a:p>
        </p:txBody>
      </p: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2A8A4EE7-9C07-60A7-D2B9-C0D62EA56D1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3629" y="4186623"/>
            <a:ext cx="853584" cy="91268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2936DA8-4DE0-4CA3-79FE-9F3F2F6DD49D}"/>
              </a:ext>
            </a:extLst>
          </p:cNvPr>
          <p:cNvSpPr txBox="1"/>
          <p:nvPr/>
        </p:nvSpPr>
        <p:spPr>
          <a:xfrm>
            <a:off x="3923682" y="5069088"/>
            <a:ext cx="134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Gradient</a:t>
            </a:r>
          </a:p>
        </p:txBody>
      </p: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61EFAE2C-EB28-C279-0033-08568FC019C0}"/>
              </a:ext>
            </a:extLst>
          </p:cNvPr>
          <p:cNvSpPr/>
          <p:nvPr/>
        </p:nvSpPr>
        <p:spPr>
          <a:xfrm>
            <a:off x="7643661" y="3133123"/>
            <a:ext cx="3611079" cy="1547615"/>
          </a:xfrm>
          <a:custGeom>
            <a:avLst/>
            <a:gdLst>
              <a:gd name="connsiteX0" fmla="*/ 0 w 3456633"/>
              <a:gd name="connsiteY0" fmla="*/ 4960 h 1917407"/>
              <a:gd name="connsiteX1" fmla="*/ 381837 w 3456633"/>
              <a:gd name="connsiteY1" fmla="*/ 75298 h 1917407"/>
              <a:gd name="connsiteX2" fmla="*/ 703384 w 3456633"/>
              <a:gd name="connsiteY2" fmla="*/ 527474 h 1917407"/>
              <a:gd name="connsiteX3" fmla="*/ 864158 w 3456633"/>
              <a:gd name="connsiteY3" fmla="*/ 1039940 h 1917407"/>
              <a:gd name="connsiteX4" fmla="*/ 1356527 w 3456633"/>
              <a:gd name="connsiteY4" fmla="*/ 1773470 h 1917407"/>
              <a:gd name="connsiteX5" fmla="*/ 1778558 w 3456633"/>
              <a:gd name="connsiteY5" fmla="*/ 1904098 h 1917407"/>
              <a:gd name="connsiteX6" fmla="*/ 2371411 w 3456633"/>
              <a:gd name="connsiteY6" fmla="*/ 1582551 h 1917407"/>
              <a:gd name="connsiteX7" fmla="*/ 2682910 w 3456633"/>
              <a:gd name="connsiteY7" fmla="*/ 798780 h 1917407"/>
              <a:gd name="connsiteX8" fmla="*/ 3024554 w 3456633"/>
              <a:gd name="connsiteY8" fmla="*/ 256169 h 1917407"/>
              <a:gd name="connsiteX9" fmla="*/ 3456633 w 3456633"/>
              <a:gd name="connsiteY9" fmla="*/ 115492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56633" h="1917407">
                <a:moveTo>
                  <a:pt x="0" y="4960"/>
                </a:moveTo>
                <a:cubicBezTo>
                  <a:pt x="132303" y="-3414"/>
                  <a:pt x="264606" y="-11788"/>
                  <a:pt x="381837" y="75298"/>
                </a:cubicBezTo>
                <a:cubicBezTo>
                  <a:pt x="499068" y="162384"/>
                  <a:pt x="622997" y="366700"/>
                  <a:pt x="703384" y="527474"/>
                </a:cubicBezTo>
                <a:cubicBezTo>
                  <a:pt x="783771" y="688248"/>
                  <a:pt x="755301" y="832274"/>
                  <a:pt x="864158" y="1039940"/>
                </a:cubicBezTo>
                <a:cubicBezTo>
                  <a:pt x="973015" y="1247606"/>
                  <a:pt x="1204127" y="1629444"/>
                  <a:pt x="1356527" y="1773470"/>
                </a:cubicBezTo>
                <a:cubicBezTo>
                  <a:pt x="1508927" y="1917496"/>
                  <a:pt x="1609411" y="1935918"/>
                  <a:pt x="1778558" y="1904098"/>
                </a:cubicBezTo>
                <a:cubicBezTo>
                  <a:pt x="1947705" y="1872278"/>
                  <a:pt x="2220686" y="1766771"/>
                  <a:pt x="2371411" y="1582551"/>
                </a:cubicBezTo>
                <a:cubicBezTo>
                  <a:pt x="2522136" y="1398331"/>
                  <a:pt x="2574053" y="1019844"/>
                  <a:pt x="2682910" y="798780"/>
                </a:cubicBezTo>
                <a:cubicBezTo>
                  <a:pt x="2791767" y="577716"/>
                  <a:pt x="2895600" y="370050"/>
                  <a:pt x="3024554" y="256169"/>
                </a:cubicBezTo>
                <a:cubicBezTo>
                  <a:pt x="3153508" y="142288"/>
                  <a:pt x="3305070" y="128890"/>
                  <a:pt x="3456633" y="1154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67D2D9D2-7132-63ED-DFB2-C99FC24B4EE9}"/>
              </a:ext>
            </a:extLst>
          </p:cNvPr>
          <p:cNvCxnSpPr>
            <a:cxnSpLocks/>
          </p:cNvCxnSpPr>
          <p:nvPr/>
        </p:nvCxnSpPr>
        <p:spPr>
          <a:xfrm flipV="1">
            <a:off x="7496071" y="1750410"/>
            <a:ext cx="0" cy="331867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322AFCB2-7C90-3630-1757-C69FDBFD2C78}"/>
              </a:ext>
            </a:extLst>
          </p:cNvPr>
          <p:cNvCxnSpPr>
            <a:cxnSpLocks/>
          </p:cNvCxnSpPr>
          <p:nvPr/>
        </p:nvCxnSpPr>
        <p:spPr>
          <a:xfrm>
            <a:off x="7254910" y="4957904"/>
            <a:ext cx="345605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9E0B625-6E2D-899C-01BA-76F996A5B5F2}"/>
              </a:ext>
            </a:extLst>
          </p:cNvPr>
          <p:cNvSpPr txBox="1"/>
          <p:nvPr/>
        </p:nvSpPr>
        <p:spPr>
          <a:xfrm>
            <a:off x="6789993" y="1825854"/>
            <a:ext cx="170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400" b="1" i="1" dirty="0">
                <a:solidFill>
                  <a:sysClr val="windowText" lastClr="000000"/>
                </a:solidFill>
                <a:latin typeface="+mj-lt"/>
              </a:rPr>
              <a:t>Loss</a:t>
            </a:r>
            <a:endParaRPr lang="en-US" b="1" i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38357600-3F1C-759B-0319-8BB1CCDCC8E7}"/>
              </a:ext>
            </a:extLst>
          </p:cNvPr>
          <p:cNvCxnSpPr>
            <a:cxnSpLocks/>
          </p:cNvCxnSpPr>
          <p:nvPr/>
        </p:nvCxnSpPr>
        <p:spPr>
          <a:xfrm>
            <a:off x="8429329" y="3689571"/>
            <a:ext cx="335817" cy="568655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7A3E45C1-2573-B76D-92C7-C25C31117EA7}"/>
              </a:ext>
            </a:extLst>
          </p:cNvPr>
          <p:cNvSpPr/>
          <p:nvPr/>
        </p:nvSpPr>
        <p:spPr>
          <a:xfrm>
            <a:off x="8378441" y="3634438"/>
            <a:ext cx="72000" cy="725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19383CBE-4ED8-523A-9A67-75F19B71B581}"/>
              </a:ext>
            </a:extLst>
          </p:cNvPr>
          <p:cNvCxnSpPr/>
          <p:nvPr/>
        </p:nvCxnSpPr>
        <p:spPr>
          <a:xfrm>
            <a:off x="9339072" y="4680738"/>
            <a:ext cx="0" cy="2265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E989F2C-861F-758D-3BA5-13D82CCDD96B}"/>
              </a:ext>
            </a:extLst>
          </p:cNvPr>
          <p:cNvSpPr txBox="1"/>
          <p:nvPr/>
        </p:nvSpPr>
        <p:spPr>
          <a:xfrm>
            <a:off x="10710962" y="4686003"/>
            <a:ext cx="170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400" b="1" i="1" dirty="0">
                <a:solidFill>
                  <a:sysClr val="windowText" lastClr="000000"/>
                </a:solidFill>
                <a:latin typeface="+mj-lt"/>
              </a:rPr>
              <a:t>W</a:t>
            </a:r>
            <a:endParaRPr lang="en-US" b="1" i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FC9B4B5-D4AF-9DFC-2649-A4079E8F49E6}"/>
              </a:ext>
            </a:extLst>
          </p:cNvPr>
          <p:cNvSpPr txBox="1"/>
          <p:nvPr/>
        </p:nvSpPr>
        <p:spPr>
          <a:xfrm>
            <a:off x="9180423" y="4938618"/>
            <a:ext cx="170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b="1" i="1" dirty="0">
                <a:solidFill>
                  <a:sysClr val="windowText" lastClr="000000"/>
                </a:solidFill>
                <a:latin typeface="+mj-lt"/>
              </a:rPr>
              <a:t>W*</a:t>
            </a:r>
            <a:endParaRPr lang="en-US" sz="1400" b="1" i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316EFF04-770D-00B7-56CF-E9887583A4A6}"/>
              </a:ext>
            </a:extLst>
          </p:cNvPr>
          <p:cNvCxnSpPr>
            <a:cxnSpLocks/>
          </p:cNvCxnSpPr>
          <p:nvPr/>
        </p:nvCxnSpPr>
        <p:spPr>
          <a:xfrm>
            <a:off x="8429329" y="3706979"/>
            <a:ext cx="0" cy="1260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81E8E748-62C6-AD39-FFE3-99D8A20E4C2F}"/>
              </a:ext>
            </a:extLst>
          </p:cNvPr>
          <p:cNvSpPr txBox="1"/>
          <p:nvPr/>
        </p:nvSpPr>
        <p:spPr>
          <a:xfrm>
            <a:off x="8264209" y="4933353"/>
            <a:ext cx="170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b="1" i="1" dirty="0">
                <a:solidFill>
                  <a:sysClr val="windowText" lastClr="000000"/>
                </a:solidFill>
                <a:latin typeface="+mj-lt"/>
              </a:rPr>
              <a:t>W</a:t>
            </a:r>
            <a:endParaRPr lang="en-US" sz="1400" b="1" i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030" name="Connettore diritto 1029">
            <a:extLst>
              <a:ext uri="{FF2B5EF4-FFF2-40B4-BE49-F238E27FC236}">
                <a16:creationId xmlns:a16="http://schemas.microsoft.com/office/drawing/2014/main" id="{C6046AF4-E56E-96AD-EF9C-314A74C4E15F}"/>
              </a:ext>
            </a:extLst>
          </p:cNvPr>
          <p:cNvCxnSpPr>
            <a:cxnSpLocks/>
          </p:cNvCxnSpPr>
          <p:nvPr/>
        </p:nvCxnSpPr>
        <p:spPr>
          <a:xfrm>
            <a:off x="8759135" y="4242435"/>
            <a:ext cx="0" cy="7239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2A26C7CF-0575-6724-D6C4-98D4DDFEBAC6}"/>
              </a:ext>
            </a:extLst>
          </p:cNvPr>
          <p:cNvCxnSpPr>
            <a:cxnSpLocks/>
            <a:endCxn id="36" idx="4"/>
          </p:cNvCxnSpPr>
          <p:nvPr/>
        </p:nvCxnSpPr>
        <p:spPr>
          <a:xfrm>
            <a:off x="8779658" y="4284299"/>
            <a:ext cx="281141" cy="28026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8" name="Ovale 1037">
            <a:extLst>
              <a:ext uri="{FF2B5EF4-FFF2-40B4-BE49-F238E27FC236}">
                <a16:creationId xmlns:a16="http://schemas.microsoft.com/office/drawing/2014/main" id="{A029EB73-7F1E-2584-601C-57CDDEC091A2}"/>
              </a:ext>
            </a:extLst>
          </p:cNvPr>
          <p:cNvSpPr/>
          <p:nvPr/>
        </p:nvSpPr>
        <p:spPr>
          <a:xfrm>
            <a:off x="8728770" y="4229166"/>
            <a:ext cx="72000" cy="725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0" name="Connettore diritto 1039">
            <a:extLst>
              <a:ext uri="{FF2B5EF4-FFF2-40B4-BE49-F238E27FC236}">
                <a16:creationId xmlns:a16="http://schemas.microsoft.com/office/drawing/2014/main" id="{D2FE51D2-9437-EC27-E086-A9A4EB048449}"/>
              </a:ext>
            </a:extLst>
          </p:cNvPr>
          <p:cNvCxnSpPr>
            <a:cxnSpLocks/>
          </p:cNvCxnSpPr>
          <p:nvPr/>
        </p:nvCxnSpPr>
        <p:spPr>
          <a:xfrm>
            <a:off x="9030319" y="4560562"/>
            <a:ext cx="0" cy="396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1" name="Connettore diritto 1040">
            <a:extLst>
              <a:ext uri="{FF2B5EF4-FFF2-40B4-BE49-F238E27FC236}">
                <a16:creationId xmlns:a16="http://schemas.microsoft.com/office/drawing/2014/main" id="{75E556F8-9973-F749-EBF5-5C8F2F980F83}"/>
              </a:ext>
            </a:extLst>
          </p:cNvPr>
          <p:cNvCxnSpPr>
            <a:cxnSpLocks/>
          </p:cNvCxnSpPr>
          <p:nvPr/>
        </p:nvCxnSpPr>
        <p:spPr>
          <a:xfrm flipV="1">
            <a:off x="9060799" y="4492519"/>
            <a:ext cx="941111" cy="7004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2" name="Ovale 1041">
            <a:extLst>
              <a:ext uri="{FF2B5EF4-FFF2-40B4-BE49-F238E27FC236}">
                <a16:creationId xmlns:a16="http://schemas.microsoft.com/office/drawing/2014/main" id="{49A228B4-FD7E-742A-B1CE-4679D64D51CE}"/>
              </a:ext>
            </a:extLst>
          </p:cNvPr>
          <p:cNvSpPr/>
          <p:nvPr/>
        </p:nvSpPr>
        <p:spPr>
          <a:xfrm>
            <a:off x="9009911" y="4507427"/>
            <a:ext cx="72000" cy="725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Connettore diritto 1043">
            <a:extLst>
              <a:ext uri="{FF2B5EF4-FFF2-40B4-BE49-F238E27FC236}">
                <a16:creationId xmlns:a16="http://schemas.microsoft.com/office/drawing/2014/main" id="{A33EE14A-41A8-10F6-208B-D57E2E71A9BF}"/>
              </a:ext>
            </a:extLst>
          </p:cNvPr>
          <p:cNvCxnSpPr>
            <a:cxnSpLocks/>
          </p:cNvCxnSpPr>
          <p:nvPr/>
        </p:nvCxnSpPr>
        <p:spPr>
          <a:xfrm flipH="1">
            <a:off x="9353094" y="4501872"/>
            <a:ext cx="625706" cy="15296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5" name="Ovale 1044">
            <a:extLst>
              <a:ext uri="{FF2B5EF4-FFF2-40B4-BE49-F238E27FC236}">
                <a16:creationId xmlns:a16="http://schemas.microsoft.com/office/drawing/2014/main" id="{4396D742-BFB9-1442-9BFF-734364CE6ECA}"/>
              </a:ext>
            </a:extLst>
          </p:cNvPr>
          <p:cNvSpPr/>
          <p:nvPr/>
        </p:nvSpPr>
        <p:spPr>
          <a:xfrm>
            <a:off x="9945372" y="4456258"/>
            <a:ext cx="72000" cy="725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38" grpId="0" animBg="1"/>
      <p:bldP spid="1042" grpId="0" animBg="1"/>
      <p:bldP spid="104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Word2Vec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6D34DD20-6EF4-BD76-AB01-90DD2123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2139197"/>
            <a:ext cx="91821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7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416304-093B-9151-E86D-F58C9AD80D80}"/>
              </a:ext>
            </a:extLst>
          </p:cNvPr>
          <p:cNvCxnSpPr>
            <a:cxnSpLocks/>
          </p:cNvCxnSpPr>
          <p:nvPr/>
        </p:nvCxnSpPr>
        <p:spPr>
          <a:xfrm>
            <a:off x="1585786" y="3574797"/>
            <a:ext cx="8352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84178-FEB4-775A-B4E3-D11D4A2C3732}"/>
              </a:ext>
            </a:extLst>
          </p:cNvPr>
          <p:cNvCxnSpPr>
            <a:cxnSpLocks/>
          </p:cNvCxnSpPr>
          <p:nvPr/>
        </p:nvCxnSpPr>
        <p:spPr>
          <a:xfrm>
            <a:off x="1437091" y="3574797"/>
            <a:ext cx="11006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142BDB-3CB8-7CBA-2E8F-218DE5DCE48A}"/>
              </a:ext>
            </a:extLst>
          </p:cNvPr>
          <p:cNvCxnSpPr>
            <a:cxnSpLocks/>
          </p:cNvCxnSpPr>
          <p:nvPr/>
        </p:nvCxnSpPr>
        <p:spPr>
          <a:xfrm>
            <a:off x="1278341" y="3574797"/>
            <a:ext cx="11006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Bug Generic color lineal-color icon">
            <a:extLst>
              <a:ext uri="{FF2B5EF4-FFF2-40B4-BE49-F238E27FC236}">
                <a16:creationId xmlns:a16="http://schemas.microsoft.com/office/drawing/2014/main" id="{A7ABA488-0EB8-6482-544A-313A623D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81" y="3285338"/>
            <a:ext cx="474192" cy="4741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238951F-10DD-935E-2C71-3355CDA2B10C}"/>
              </a:ext>
            </a:extLst>
          </p:cNvPr>
          <p:cNvSpPr/>
          <p:nvPr/>
        </p:nvSpPr>
        <p:spPr>
          <a:xfrm>
            <a:off x="1313104" y="3843485"/>
            <a:ext cx="2545546" cy="344508"/>
          </a:xfrm>
          <a:prstGeom prst="roundRect">
            <a:avLst>
              <a:gd name="adj" fmla="val 5730"/>
            </a:avLst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Identification of </a:t>
            </a:r>
            <a:b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Cyber Threat</a:t>
            </a:r>
            <a:endParaRPr lang="it-IT" sz="1600" b="1" u="sng" dirty="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33" name="Picture 2" descr=" ">
            <a:extLst>
              <a:ext uri="{FF2B5EF4-FFF2-40B4-BE49-F238E27FC236}">
                <a16:creationId xmlns:a16="http://schemas.microsoft.com/office/drawing/2014/main" id="{ECC4007D-9C91-C368-A3D8-9CCAA915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992" y="3129206"/>
            <a:ext cx="734190" cy="7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18B6277-C389-A3D8-FA33-1975B077FBFD}"/>
              </a:ext>
            </a:extLst>
          </p:cNvPr>
          <p:cNvSpPr/>
          <p:nvPr/>
        </p:nvSpPr>
        <p:spPr>
          <a:xfrm>
            <a:off x="6100245" y="3758098"/>
            <a:ext cx="1477570" cy="481301"/>
          </a:xfrm>
          <a:prstGeom prst="roundRect">
            <a:avLst>
              <a:gd name="adj" fmla="val 5730"/>
            </a:avLst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Intelligence Dissemination </a:t>
            </a:r>
            <a:endParaRPr lang="it-IT" sz="1600" b="1" u="sng" dirty="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40" name="Picture 2" descr=" ">
            <a:extLst>
              <a:ext uri="{FF2B5EF4-FFF2-40B4-BE49-F238E27FC236}">
                <a16:creationId xmlns:a16="http://schemas.microsoft.com/office/drawing/2014/main" id="{B9EC2128-B99B-A159-1521-47C78A67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29" y="3127182"/>
            <a:ext cx="734190" cy="7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 ">
            <a:extLst>
              <a:ext uri="{FF2B5EF4-FFF2-40B4-BE49-F238E27FC236}">
                <a16:creationId xmlns:a16="http://schemas.microsoft.com/office/drawing/2014/main" id="{4FA50DB5-1029-1F6E-2EC0-F0F8DD6D6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66" y="3127182"/>
            <a:ext cx="734190" cy="73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Búsqueda - Iconos gratis de seguridad">
            <a:extLst>
              <a:ext uri="{FF2B5EF4-FFF2-40B4-BE49-F238E27FC236}">
                <a16:creationId xmlns:a16="http://schemas.microsoft.com/office/drawing/2014/main" id="{F38E93D1-743B-9A64-0E86-C64C5475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494" y="3233229"/>
            <a:ext cx="555100" cy="5719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34CBA5-A656-7CA0-10E5-B3529B3C5D0D}"/>
              </a:ext>
            </a:extLst>
          </p:cNvPr>
          <p:cNvSpPr/>
          <p:nvPr/>
        </p:nvSpPr>
        <p:spPr>
          <a:xfrm>
            <a:off x="3637406" y="3826495"/>
            <a:ext cx="2085669" cy="344508"/>
          </a:xfrm>
          <a:prstGeom prst="roundRect">
            <a:avLst>
              <a:gd name="adj" fmla="val 5730"/>
            </a:avLst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Forensic </a:t>
            </a:r>
            <a:b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sz="1600" b="1" u="sng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Activities</a:t>
            </a:r>
            <a:endParaRPr lang="it-IT" sz="1600" b="1" u="sng" dirty="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F4091FD-DCE9-2F94-43F1-E4E8C9352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997" y="3104507"/>
            <a:ext cx="734190" cy="7341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A23C23-0C29-FA2A-FBA1-6CC7C2D72B33}"/>
              </a:ext>
            </a:extLst>
          </p:cNvPr>
          <p:cNvSpPr txBox="1"/>
          <p:nvPr/>
        </p:nvSpPr>
        <p:spPr>
          <a:xfrm>
            <a:off x="5913315" y="4252944"/>
            <a:ext cx="18786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Blacklists </a:t>
            </a:r>
            <a:b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Institutional reports</a:t>
            </a:r>
          </a:p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Academic papers</a:t>
            </a:r>
          </a:p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Scientific articles</a:t>
            </a:r>
          </a:p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Blogs posts</a:t>
            </a:r>
            <a:b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Social Network posts</a:t>
            </a:r>
          </a:p>
          <a:p>
            <a:pPr algn="ctr"/>
            <a:r>
              <a:rPr lang="en-US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Etc.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380290-4DFA-D45A-675C-4B6072C9D836}"/>
              </a:ext>
            </a:extLst>
          </p:cNvPr>
          <p:cNvGrpSpPr/>
          <p:nvPr/>
        </p:nvGrpSpPr>
        <p:grpSpPr>
          <a:xfrm>
            <a:off x="5913315" y="4379392"/>
            <a:ext cx="5283398" cy="1942632"/>
            <a:chOff x="5913315" y="4379392"/>
            <a:chExt cx="5283398" cy="194263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3B5E2D1-5154-B396-5B73-BE2060FB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0312" y="4553298"/>
              <a:ext cx="1198836" cy="159141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4259382-588A-55D5-82ED-5AE6D36C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45428" y="4647837"/>
              <a:ext cx="857909" cy="14968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AB4FE5C-909B-3071-51A6-670399E83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39970" y="5745281"/>
              <a:ext cx="2246617" cy="5767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691F924B-CE32-9D73-4538-03465174C227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0" y="4867425"/>
              <a:ext cx="412022" cy="29766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33937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AB3669-A7A5-63DF-08B3-B67073A911A0}"/>
                </a:ext>
              </a:extLst>
            </p:cNvPr>
            <p:cNvSpPr txBox="1"/>
            <p:nvPr/>
          </p:nvSpPr>
          <p:spPr>
            <a:xfrm rot="1493554">
              <a:off x="9412363" y="4379392"/>
              <a:ext cx="178435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Natural Language Text</a:t>
              </a:r>
              <a:endParaRPr lang="it-IT" sz="1100" b="1" dirty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E07256B-985D-77CC-AFF5-EE59AFD6FA76}"/>
                </a:ext>
              </a:extLst>
            </p:cNvPr>
            <p:cNvSpPr/>
            <p:nvPr/>
          </p:nvSpPr>
          <p:spPr>
            <a:xfrm>
              <a:off x="5913315" y="4510197"/>
              <a:ext cx="1859085" cy="1076842"/>
            </a:xfrm>
            <a:prstGeom prst="roundRect">
              <a:avLst>
                <a:gd name="adj" fmla="val 4578"/>
              </a:avLst>
            </a:prstGeom>
            <a:solidFill>
              <a:srgbClr val="CBF9D8">
                <a:alpha val="43000"/>
              </a:srgbClr>
            </a:solidFill>
            <a:ln>
              <a:solidFill>
                <a:srgbClr val="33937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B6B927E-36A9-27D2-19F3-676349817791}"/>
              </a:ext>
            </a:extLst>
          </p:cNvPr>
          <p:cNvGrpSpPr/>
          <p:nvPr/>
        </p:nvGrpSpPr>
        <p:grpSpPr>
          <a:xfrm>
            <a:off x="6364225" y="2708222"/>
            <a:ext cx="2836327" cy="1606802"/>
            <a:chOff x="6346325" y="2711173"/>
            <a:chExt cx="2836327" cy="1606802"/>
          </a:xfrm>
        </p:grpSpPr>
        <p:pic>
          <p:nvPicPr>
            <p:cNvPr id="1042" name="Picture 2" descr=" ">
              <a:extLst>
                <a:ext uri="{FF2B5EF4-FFF2-40B4-BE49-F238E27FC236}">
                  <a16:creationId xmlns:a16="http://schemas.microsoft.com/office/drawing/2014/main" id="{DDACAF4B-38F1-DBC2-26C4-532BCF05A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6925" y="3129206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D2E00561-01D4-C3A1-EBC3-70EA8347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46325" y="3308208"/>
              <a:ext cx="401762" cy="40176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44" name="Picture 2" descr=" ">
              <a:extLst>
                <a:ext uri="{FF2B5EF4-FFF2-40B4-BE49-F238E27FC236}">
                  <a16:creationId xmlns:a16="http://schemas.microsoft.com/office/drawing/2014/main" id="{4093DBF4-2FF8-6212-CAD5-0397D9852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077" y="3129206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Picture 2" descr=" ">
              <a:extLst>
                <a:ext uri="{FF2B5EF4-FFF2-40B4-BE49-F238E27FC236}">
                  <a16:creationId xmlns:a16="http://schemas.microsoft.com/office/drawing/2014/main" id="{58572A71-6028-9FBD-49B8-20822F307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627" y="3126357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" descr=" ">
              <a:extLst>
                <a:ext uri="{FF2B5EF4-FFF2-40B4-BE49-F238E27FC236}">
                  <a16:creationId xmlns:a16="http://schemas.microsoft.com/office/drawing/2014/main" id="{2CA4578F-5EEA-81EF-CB14-C2BDCD791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93" y="3132187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7" name="Picture 2" descr=" ">
              <a:extLst>
                <a:ext uri="{FF2B5EF4-FFF2-40B4-BE49-F238E27FC236}">
                  <a16:creationId xmlns:a16="http://schemas.microsoft.com/office/drawing/2014/main" id="{E2508CCD-567F-A165-DC9A-4965F1C06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389" y="3132682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" descr=" ">
              <a:extLst>
                <a:ext uri="{FF2B5EF4-FFF2-40B4-BE49-F238E27FC236}">
                  <a16:creationId xmlns:a16="http://schemas.microsoft.com/office/drawing/2014/main" id="{3E893926-069A-7366-C000-1DDC033E3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738" y="3132682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9" name="Picture 2" descr=" ">
              <a:extLst>
                <a:ext uri="{FF2B5EF4-FFF2-40B4-BE49-F238E27FC236}">
                  <a16:creationId xmlns:a16="http://schemas.microsoft.com/office/drawing/2014/main" id="{A6CBF147-6897-2A3F-535D-03D32EE1A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731" y="3133012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" descr=" ">
              <a:extLst>
                <a:ext uri="{FF2B5EF4-FFF2-40B4-BE49-F238E27FC236}">
                  <a16:creationId xmlns:a16="http://schemas.microsoft.com/office/drawing/2014/main" id="{81669D94-EAC4-8210-CECC-673567641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1821" y="3133209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2" descr=" ">
              <a:extLst>
                <a:ext uri="{FF2B5EF4-FFF2-40B4-BE49-F238E27FC236}">
                  <a16:creationId xmlns:a16="http://schemas.microsoft.com/office/drawing/2014/main" id="{F3FD2570-A671-413B-CF5D-D1E742BA8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595" y="3133552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" descr=" ">
              <a:extLst>
                <a:ext uri="{FF2B5EF4-FFF2-40B4-BE49-F238E27FC236}">
                  <a16:creationId xmlns:a16="http://schemas.microsoft.com/office/drawing/2014/main" id="{7E152DA3-BC57-D427-11A4-8E4A00EF8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890" y="3132028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3" name="Picture 2" descr=" ">
              <a:extLst>
                <a:ext uri="{FF2B5EF4-FFF2-40B4-BE49-F238E27FC236}">
                  <a16:creationId xmlns:a16="http://schemas.microsoft.com/office/drawing/2014/main" id="{0EF37BB1-CDE5-F546-1243-7349687EC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9883" y="3132358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2" descr=" ">
              <a:extLst>
                <a:ext uri="{FF2B5EF4-FFF2-40B4-BE49-F238E27FC236}">
                  <a16:creationId xmlns:a16="http://schemas.microsoft.com/office/drawing/2014/main" id="{4789C190-2A5B-5F1D-C05A-E8A9A12B5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973" y="3132555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5" name="Picture 2" descr=" ">
              <a:extLst>
                <a:ext uri="{FF2B5EF4-FFF2-40B4-BE49-F238E27FC236}">
                  <a16:creationId xmlns:a16="http://schemas.microsoft.com/office/drawing/2014/main" id="{5248E39B-5A61-D869-E7AC-42CC41D3E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747" y="3132898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2" descr=" ">
              <a:extLst>
                <a:ext uri="{FF2B5EF4-FFF2-40B4-BE49-F238E27FC236}">
                  <a16:creationId xmlns:a16="http://schemas.microsoft.com/office/drawing/2014/main" id="{F20E3BDB-6C31-84B2-02A1-172BBB5D20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79" y="2827044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7" name="Picture 2" descr=" ">
              <a:extLst>
                <a:ext uri="{FF2B5EF4-FFF2-40B4-BE49-F238E27FC236}">
                  <a16:creationId xmlns:a16="http://schemas.microsoft.com/office/drawing/2014/main" id="{CB2E1C42-08F5-E82C-9C20-B5782BE26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312" y="3405113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2" descr=" ">
              <a:extLst>
                <a:ext uri="{FF2B5EF4-FFF2-40B4-BE49-F238E27FC236}">
                  <a16:creationId xmlns:a16="http://schemas.microsoft.com/office/drawing/2014/main" id="{A05B8803-8604-8DA6-A912-DB22D55AF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919" y="3583785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9" name="Picture 2" descr=" ">
              <a:extLst>
                <a:ext uri="{FF2B5EF4-FFF2-40B4-BE49-F238E27FC236}">
                  <a16:creationId xmlns:a16="http://schemas.microsoft.com/office/drawing/2014/main" id="{045B54F3-3522-D36F-365F-4C7C47D95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1500" y="2994195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2" descr=" ">
              <a:extLst>
                <a:ext uri="{FF2B5EF4-FFF2-40B4-BE49-F238E27FC236}">
                  <a16:creationId xmlns:a16="http://schemas.microsoft.com/office/drawing/2014/main" id="{75B37D74-8D89-4E5E-5D8E-787A16CF5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4259" y="2711173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1" name="Picture 2" descr=" ">
              <a:extLst>
                <a:ext uri="{FF2B5EF4-FFF2-40B4-BE49-F238E27FC236}">
                  <a16:creationId xmlns:a16="http://schemas.microsoft.com/office/drawing/2014/main" id="{0DA7A2C9-E24F-E689-2253-D1C812921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462" y="3546731"/>
              <a:ext cx="734190" cy="73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F47ED71-93F2-F58D-4FFC-C5B599511D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819" y="3210418"/>
            <a:ext cx="576743" cy="576743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03041D-2E8B-B4F9-8AD7-85C9766FE594}"/>
              </a:ext>
            </a:extLst>
          </p:cNvPr>
          <p:cNvSpPr/>
          <p:nvPr/>
        </p:nvSpPr>
        <p:spPr>
          <a:xfrm>
            <a:off x="8989316" y="2735973"/>
            <a:ext cx="2106251" cy="3773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b="1" dirty="0">
              <a:solidFill>
                <a:schemeClr val="tx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5C6455-564D-B19E-D59D-8C6AAC1760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2607" y="2678818"/>
            <a:ext cx="359046" cy="35904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A7DF65A-0773-05CE-6839-C0FA3110AD39}"/>
              </a:ext>
            </a:extLst>
          </p:cNvPr>
          <p:cNvSpPr txBox="1"/>
          <p:nvPr/>
        </p:nvSpPr>
        <p:spPr>
          <a:xfrm>
            <a:off x="8808056" y="2771951"/>
            <a:ext cx="2641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 err="1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</a:t>
            </a:r>
            <a:r>
              <a:rPr lang="it-IT" sz="1400" b="1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it-IT" sz="1400" b="1" dirty="0" err="1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need</a:t>
            </a:r>
            <a:r>
              <a:rPr lang="it-IT" sz="1400" b="1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it-IT" sz="1400" b="1" dirty="0" err="1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automation</a:t>
            </a:r>
            <a:r>
              <a:rPr lang="it-IT" sz="1400" b="1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!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32B36-D773-50F1-05DC-888A067292A9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5A6EAF-1DE2-82E0-DE0D-44B826B17CA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FBCDB5-A78A-5745-A113-C0BF8450604C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7216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Cyber Threat Intelligence - IoC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6884A29-D0B7-C9B7-DB43-1553088938EA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2527AA-BAC0-4548-0DD8-FF343799236B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Background and Motivations </a:t>
              </a:r>
            </a:p>
          </p:txBody>
        </p:sp>
      </p:grpSp>
      <p:sp>
        <p:nvSpPr>
          <p:cNvPr id="20" name="TextBox 24">
            <a:extLst>
              <a:ext uri="{FF2B5EF4-FFF2-40B4-BE49-F238E27FC236}">
                <a16:creationId xmlns:a16="http://schemas.microsoft.com/office/drawing/2014/main" id="{886451FF-51C3-8FCA-3731-353AB4EDA53D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1 / 12</a:t>
            </a:r>
          </a:p>
        </p:txBody>
      </p:sp>
      <p:grpSp>
        <p:nvGrpSpPr>
          <p:cNvPr id="21" name="Group 48">
            <a:extLst>
              <a:ext uri="{FF2B5EF4-FFF2-40B4-BE49-F238E27FC236}">
                <a16:creationId xmlns:a16="http://schemas.microsoft.com/office/drawing/2014/main" id="{5E51FC95-8BA2-C141-4765-812EC94F7B76}"/>
              </a:ext>
            </a:extLst>
          </p:cNvPr>
          <p:cNvGrpSpPr/>
          <p:nvPr/>
        </p:nvGrpSpPr>
        <p:grpSpPr>
          <a:xfrm>
            <a:off x="1585786" y="1485429"/>
            <a:ext cx="9583101" cy="1691954"/>
            <a:chOff x="1585786" y="1485429"/>
            <a:chExt cx="9583101" cy="1691954"/>
          </a:xfrm>
        </p:grpSpPr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1A171CBF-F54D-DD96-9CAB-87D469842496}"/>
                </a:ext>
              </a:extLst>
            </p:cNvPr>
            <p:cNvSpPr txBox="1"/>
            <p:nvPr/>
          </p:nvSpPr>
          <p:spPr>
            <a:xfrm>
              <a:off x="1585786" y="1485429"/>
              <a:ext cx="3566777" cy="1323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An </a:t>
              </a:r>
              <a:r>
                <a:rPr lang="en-US" sz="1600" b="1" u="sng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Indicator of Compromise (</a:t>
              </a:r>
              <a:r>
                <a:rPr lang="en-US" sz="1600" b="1" u="sng" dirty="0">
                  <a:solidFill>
                    <a:srgbClr val="C00000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IoC</a:t>
              </a:r>
              <a:r>
                <a:rPr lang="en-US" sz="1600" b="1" u="sng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) </a:t>
              </a:r>
              <a:r>
                <a:rPr lang="en-US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is an artifact observed on a network or computer system indicating (with an acceptable level of confidence) the occurrence of an intrusion or attack.</a:t>
              </a:r>
              <a:endParaRPr lang="en-US" altLang="it-IT" sz="1600" dirty="0"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cxnSp>
          <p:nvCxnSpPr>
            <p:cNvPr id="24" name="Connector: Elbow 13">
              <a:extLst>
                <a:ext uri="{FF2B5EF4-FFF2-40B4-BE49-F238E27FC236}">
                  <a16:creationId xmlns:a16="http://schemas.microsoft.com/office/drawing/2014/main" id="{92D446CD-E172-7AF9-231A-AA65BA9CC0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952933" y="1291286"/>
              <a:ext cx="282444" cy="3489749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5" name="TextBox 43">
              <a:extLst>
                <a:ext uri="{FF2B5EF4-FFF2-40B4-BE49-F238E27FC236}">
                  <a16:creationId xmlns:a16="http://schemas.microsoft.com/office/drawing/2014/main" id="{23EAC414-A694-8546-D22E-814C1EE3D043}"/>
                </a:ext>
              </a:extLst>
            </p:cNvPr>
            <p:cNvSpPr txBox="1"/>
            <p:nvPr/>
          </p:nvSpPr>
          <p:spPr>
            <a:xfrm>
              <a:off x="5241075" y="1758618"/>
              <a:ext cx="5927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it-IT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Atomic Indicators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it-IT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Computed Indicators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it-IT" sz="16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Behavioral Indicators (Tactics, Techniques, Procedures)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37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Recurrent Neural Networks </a:t>
                </a:r>
                <a:r>
                  <a:rPr lang="en-US" altLang="it-IT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(memorizing the past)</a:t>
                </a:r>
                <a:endParaRPr lang="en-US" altLang="it-IT" sz="2400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E989F2C-861F-758D-3BA5-13D82CCDD96B}"/>
              </a:ext>
            </a:extLst>
          </p:cNvPr>
          <p:cNvSpPr txBox="1"/>
          <p:nvPr/>
        </p:nvSpPr>
        <p:spPr>
          <a:xfrm>
            <a:off x="903769" y="1544724"/>
            <a:ext cx="624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400" b="1" i="1" dirty="0">
                <a:solidFill>
                  <a:sysClr val="windowText" lastClr="000000"/>
                </a:solidFill>
                <a:latin typeface="+mj-lt"/>
              </a:rPr>
              <a:t>Sentence = &lt;                               &gt;</a:t>
            </a:r>
            <a:endParaRPr lang="en-US" b="1" i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5BFFB9C-39A5-4255-E683-62D0CDD55F9F}"/>
              </a:ext>
            </a:extLst>
          </p:cNvPr>
          <p:cNvSpPr/>
          <p:nvPr/>
        </p:nvSpPr>
        <p:spPr>
          <a:xfrm>
            <a:off x="2692958" y="1637881"/>
            <a:ext cx="381838" cy="31520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1CCBCA2-C826-A8BA-B552-36443DAB0C24}"/>
              </a:ext>
            </a:extLst>
          </p:cNvPr>
          <p:cNvSpPr/>
          <p:nvPr/>
        </p:nvSpPr>
        <p:spPr>
          <a:xfrm>
            <a:off x="3379596" y="1635997"/>
            <a:ext cx="381838" cy="31520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E7413B0-A898-0191-312D-AFA8548F8B84}"/>
              </a:ext>
            </a:extLst>
          </p:cNvPr>
          <p:cNvSpPr/>
          <p:nvPr/>
        </p:nvSpPr>
        <p:spPr>
          <a:xfrm>
            <a:off x="4066234" y="1635997"/>
            <a:ext cx="381838" cy="315207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1046" name="Gruppo 1045">
            <a:extLst>
              <a:ext uri="{FF2B5EF4-FFF2-40B4-BE49-F238E27FC236}">
                <a16:creationId xmlns:a16="http://schemas.microsoft.com/office/drawing/2014/main" id="{02E81B94-4BFA-9C56-BD67-451B84087227}"/>
              </a:ext>
            </a:extLst>
          </p:cNvPr>
          <p:cNvGrpSpPr/>
          <p:nvPr/>
        </p:nvGrpSpPr>
        <p:grpSpPr>
          <a:xfrm>
            <a:off x="5852498" y="3588900"/>
            <a:ext cx="1585862" cy="629783"/>
            <a:chOff x="5852498" y="3588900"/>
            <a:chExt cx="1585862" cy="629783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89A88575-1DC4-AC40-536B-F87C0641A358}"/>
                </a:ext>
              </a:extLst>
            </p:cNvPr>
            <p:cNvSpPr/>
            <p:nvPr/>
          </p:nvSpPr>
          <p:spPr>
            <a:xfrm>
              <a:off x="5852498" y="3588900"/>
              <a:ext cx="663191" cy="62978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chemeClr val="tx1"/>
                  </a:solidFill>
                </a:rPr>
                <a:t>f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B63A0455-7B7F-AD24-FCFA-940FDF534564}"/>
                </a:ext>
              </a:extLst>
            </p:cNvPr>
            <p:cNvCxnSpPr>
              <a:cxnSpLocks/>
            </p:cNvCxnSpPr>
            <p:nvPr/>
          </p:nvCxnSpPr>
          <p:spPr>
            <a:xfrm>
              <a:off x="6515689" y="3923335"/>
              <a:ext cx="327238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25" name="CasellaDiTesto 1024">
              <a:extLst>
                <a:ext uri="{FF2B5EF4-FFF2-40B4-BE49-F238E27FC236}">
                  <a16:creationId xmlns:a16="http://schemas.microsoft.com/office/drawing/2014/main" id="{4E30190F-C97B-ADB7-350C-55F0FCC9FB29}"/>
                </a:ext>
              </a:extLst>
            </p:cNvPr>
            <p:cNvSpPr txBox="1"/>
            <p:nvPr/>
          </p:nvSpPr>
          <p:spPr>
            <a:xfrm>
              <a:off x="6853372" y="3661566"/>
              <a:ext cx="5849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y-GB" sz="2400" b="1" i="1" dirty="0">
                  <a:effectLst/>
                  <a:latin typeface="+mj-lt"/>
                </a:rPr>
                <a:t>ŷ</a:t>
              </a:r>
              <a:endParaRPr lang="en-US" b="1" i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049" name="Gruppo 1048">
            <a:extLst>
              <a:ext uri="{FF2B5EF4-FFF2-40B4-BE49-F238E27FC236}">
                <a16:creationId xmlns:a16="http://schemas.microsoft.com/office/drawing/2014/main" id="{923345AF-B5EC-2B3C-9E8E-F5282D78E08F}"/>
              </a:ext>
            </a:extLst>
          </p:cNvPr>
          <p:cNvGrpSpPr/>
          <p:nvPr/>
        </p:nvGrpSpPr>
        <p:grpSpPr>
          <a:xfrm>
            <a:off x="1123232" y="2730402"/>
            <a:ext cx="1760645" cy="2992861"/>
            <a:chOff x="1123232" y="2730402"/>
            <a:chExt cx="1760645" cy="2992861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15E0078-437B-0677-4C4D-EDFC7887FD3E}"/>
                </a:ext>
              </a:extLst>
            </p:cNvPr>
            <p:cNvSpPr txBox="1"/>
            <p:nvPr/>
          </p:nvSpPr>
          <p:spPr>
            <a:xfrm>
              <a:off x="1759907" y="3491207"/>
              <a:ext cx="112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O1</a:t>
              </a:r>
              <a:r>
                <a:rPr lang="it-IT" b="0" i="0" dirty="0">
                  <a:effectLst/>
                  <a:latin typeface="Google Sans"/>
                </a:rPr>
                <a:t>×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W’</a:t>
              </a:r>
            </a:p>
          </p:txBody>
        </p:sp>
        <p:grpSp>
          <p:nvGrpSpPr>
            <p:cNvPr id="1032" name="Gruppo 1031">
              <a:extLst>
                <a:ext uri="{FF2B5EF4-FFF2-40B4-BE49-F238E27FC236}">
                  <a16:creationId xmlns:a16="http://schemas.microsoft.com/office/drawing/2014/main" id="{B4451F0A-2FF0-4943-8FC0-9DD649ACB7F4}"/>
                </a:ext>
              </a:extLst>
            </p:cNvPr>
            <p:cNvGrpSpPr/>
            <p:nvPr/>
          </p:nvGrpSpPr>
          <p:grpSpPr>
            <a:xfrm>
              <a:off x="1123232" y="2730402"/>
              <a:ext cx="1527191" cy="2992861"/>
              <a:chOff x="1123232" y="2730402"/>
              <a:chExt cx="1527191" cy="2992861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49CEA8C4-1BCC-6B62-4FCB-F2513FC27922}"/>
                  </a:ext>
                </a:extLst>
              </p:cNvPr>
              <p:cNvGrpSpPr/>
              <p:nvPr/>
            </p:nvGrpSpPr>
            <p:grpSpPr>
              <a:xfrm>
                <a:off x="1123232" y="3058386"/>
                <a:ext cx="1527191" cy="2664877"/>
                <a:chOff x="1123232" y="3058386"/>
                <a:chExt cx="1527191" cy="2664877"/>
              </a:xfrm>
            </p:grpSpPr>
            <p:cxnSp>
              <p:nvCxnSpPr>
                <p:cNvPr id="2" name="Connettore diritto 1">
                  <a:extLst>
                    <a:ext uri="{FF2B5EF4-FFF2-40B4-BE49-F238E27FC236}">
                      <a16:creationId xmlns:a16="http://schemas.microsoft.com/office/drawing/2014/main" id="{FDC2B08C-2EAE-B564-47C1-E513342AD0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59" y="4746205"/>
                  <a:ext cx="0" cy="661851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D957EF0F-94DE-01AD-EE81-9A180FFDBE93}"/>
                    </a:ext>
                  </a:extLst>
                </p:cNvPr>
                <p:cNvSpPr/>
                <p:nvPr/>
              </p:nvSpPr>
              <p:spPr>
                <a:xfrm>
                  <a:off x="1276140" y="5408056"/>
                  <a:ext cx="381838" cy="31520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grpSp>
              <p:nvGrpSpPr>
                <p:cNvPr id="22" name="Gruppo 21">
                  <a:extLst>
                    <a:ext uri="{FF2B5EF4-FFF2-40B4-BE49-F238E27FC236}">
                      <a16:creationId xmlns:a16="http://schemas.microsoft.com/office/drawing/2014/main" id="{6F9DE4AD-B424-74F7-0788-99081A153DC6}"/>
                    </a:ext>
                  </a:extLst>
                </p:cNvPr>
                <p:cNvGrpSpPr/>
                <p:nvPr/>
              </p:nvGrpSpPr>
              <p:grpSpPr>
                <a:xfrm>
                  <a:off x="1123232" y="3058386"/>
                  <a:ext cx="663192" cy="1668027"/>
                  <a:chOff x="6380703" y="2210637"/>
                  <a:chExt cx="663192" cy="1668027"/>
                </a:xfrm>
              </p:grpSpPr>
              <p:sp>
                <p:nvSpPr>
                  <p:cNvPr id="21" name="Rettangolo con angoli arrotondati 20">
                    <a:extLst>
                      <a:ext uri="{FF2B5EF4-FFF2-40B4-BE49-F238E27FC236}">
                        <a16:creationId xmlns:a16="http://schemas.microsoft.com/office/drawing/2014/main" id="{8803F769-EDFC-0A4D-44DB-746B673774C8}"/>
                      </a:ext>
                    </a:extLst>
                  </p:cNvPr>
                  <p:cNvSpPr/>
                  <p:nvPr/>
                </p:nvSpPr>
                <p:spPr>
                  <a:xfrm>
                    <a:off x="6380703" y="2210637"/>
                    <a:ext cx="663192" cy="1668027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Ovale 15">
                    <a:extLst>
                      <a:ext uri="{FF2B5EF4-FFF2-40B4-BE49-F238E27FC236}">
                        <a16:creationId xmlns:a16="http://schemas.microsoft.com/office/drawing/2014/main" id="{5452814F-9AB4-9073-2D89-EA080611A423}"/>
                      </a:ext>
                    </a:extLst>
                  </p:cNvPr>
                  <p:cNvSpPr/>
                  <p:nvPr/>
                </p:nvSpPr>
                <p:spPr>
                  <a:xfrm>
                    <a:off x="6545105" y="2404790"/>
                    <a:ext cx="324000" cy="32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e 17">
                    <a:extLst>
                      <a:ext uri="{FF2B5EF4-FFF2-40B4-BE49-F238E27FC236}">
                        <a16:creationId xmlns:a16="http://schemas.microsoft.com/office/drawing/2014/main" id="{DB25677B-4F04-D9E9-4EB1-C8748FF59DD7}"/>
                      </a:ext>
                    </a:extLst>
                  </p:cNvPr>
                  <p:cNvSpPr/>
                  <p:nvPr/>
                </p:nvSpPr>
                <p:spPr>
                  <a:xfrm>
                    <a:off x="6545105" y="2904091"/>
                    <a:ext cx="324000" cy="32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Ovale 19">
                    <a:extLst>
                      <a:ext uri="{FF2B5EF4-FFF2-40B4-BE49-F238E27FC236}">
                        <a16:creationId xmlns:a16="http://schemas.microsoft.com/office/drawing/2014/main" id="{2C9916A8-36F8-9EC9-7C1F-45B6C1DFBABE}"/>
                      </a:ext>
                    </a:extLst>
                  </p:cNvPr>
                  <p:cNvSpPr/>
                  <p:nvPr/>
                </p:nvSpPr>
                <p:spPr>
                  <a:xfrm>
                    <a:off x="6545105" y="3409636"/>
                    <a:ext cx="324000" cy="324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3" name="Connettore diritto 22">
                  <a:extLst>
                    <a:ext uri="{FF2B5EF4-FFF2-40B4-BE49-F238E27FC236}">
                      <a16:creationId xmlns:a16="http://schemas.microsoft.com/office/drawing/2014/main" id="{7720E421-D69B-A10A-B3B3-41A198FC70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6423" y="3913840"/>
                  <a:ext cx="864000" cy="0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8A3D83A6-16E9-0460-2518-F369FB1A4B66}"/>
                    </a:ext>
                  </a:extLst>
                </p:cNvPr>
                <p:cNvSpPr txBox="1"/>
                <p:nvPr/>
              </p:nvSpPr>
              <p:spPr>
                <a:xfrm>
                  <a:off x="1449634" y="4948033"/>
                  <a:ext cx="11239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</a:t>
                  </a:r>
                </a:p>
              </p:txBody>
            </p:sp>
          </p:grpSp>
          <p:sp>
            <p:nvSpPr>
              <p:cNvPr id="1027" name="CasellaDiTesto 1026">
                <a:extLst>
                  <a:ext uri="{FF2B5EF4-FFF2-40B4-BE49-F238E27FC236}">
                    <a16:creationId xmlns:a16="http://schemas.microsoft.com/office/drawing/2014/main" id="{C7D523BE-0995-5D39-503E-34C862C3C959}"/>
                  </a:ext>
                </a:extLst>
              </p:cNvPr>
              <p:cNvSpPr txBox="1"/>
              <p:nvPr/>
            </p:nvSpPr>
            <p:spPr>
              <a:xfrm>
                <a:off x="1168768" y="2730402"/>
                <a:ext cx="5849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y-GB" sz="1100" b="1" i="1" dirty="0">
                    <a:effectLst/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Step 1</a:t>
                </a:r>
                <a:endParaRPr lang="en-US" sz="1000" b="1" i="1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</p:grpSp>
      </p:grp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269981-BC7F-864F-D27C-27852D5F3E03}"/>
              </a:ext>
            </a:extLst>
          </p:cNvPr>
          <p:cNvGrpSpPr/>
          <p:nvPr/>
        </p:nvGrpSpPr>
        <p:grpSpPr>
          <a:xfrm>
            <a:off x="2716404" y="2751717"/>
            <a:ext cx="1776774" cy="2963111"/>
            <a:chOff x="2716404" y="2751717"/>
            <a:chExt cx="1776774" cy="2963111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549BD6E0-67BE-52FD-395A-BABE64C474F6}"/>
                </a:ext>
              </a:extLst>
            </p:cNvPr>
            <p:cNvGrpSpPr/>
            <p:nvPr/>
          </p:nvGrpSpPr>
          <p:grpSpPr>
            <a:xfrm>
              <a:off x="2716404" y="3058386"/>
              <a:ext cx="1776774" cy="2656442"/>
              <a:chOff x="2716404" y="3058386"/>
              <a:chExt cx="1776774" cy="2656442"/>
            </a:xfrm>
          </p:grpSpPr>
          <p:grpSp>
            <p:nvGrpSpPr>
              <p:cNvPr id="26" name="Gruppo 25">
                <a:extLst>
                  <a:ext uri="{FF2B5EF4-FFF2-40B4-BE49-F238E27FC236}">
                    <a16:creationId xmlns:a16="http://schemas.microsoft.com/office/drawing/2014/main" id="{316DF12C-01B9-F4B7-5543-D9CAAB03F79B}"/>
                  </a:ext>
                </a:extLst>
              </p:cNvPr>
              <p:cNvGrpSpPr/>
              <p:nvPr/>
            </p:nvGrpSpPr>
            <p:grpSpPr>
              <a:xfrm>
                <a:off x="2716404" y="3058386"/>
                <a:ext cx="663192" cy="1668027"/>
                <a:chOff x="6380703" y="2210637"/>
                <a:chExt cx="663192" cy="1668027"/>
              </a:xfrm>
            </p:grpSpPr>
            <p:sp>
              <p:nvSpPr>
                <p:cNvPr id="27" name="Rettangolo con angoli arrotondati 26">
                  <a:extLst>
                    <a:ext uri="{FF2B5EF4-FFF2-40B4-BE49-F238E27FC236}">
                      <a16:creationId xmlns:a16="http://schemas.microsoft.com/office/drawing/2014/main" id="{DD871D30-9BC1-5D09-7ABF-1D5C9DA9CD38}"/>
                    </a:ext>
                  </a:extLst>
                </p:cNvPr>
                <p:cNvSpPr/>
                <p:nvPr/>
              </p:nvSpPr>
              <p:spPr>
                <a:xfrm>
                  <a:off x="6380703" y="2210637"/>
                  <a:ext cx="663192" cy="1668027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e 29">
                  <a:extLst>
                    <a:ext uri="{FF2B5EF4-FFF2-40B4-BE49-F238E27FC236}">
                      <a16:creationId xmlns:a16="http://schemas.microsoft.com/office/drawing/2014/main" id="{4023459F-6571-34FB-90EE-5A02EB5DEEC9}"/>
                    </a:ext>
                  </a:extLst>
                </p:cNvPr>
                <p:cNvSpPr/>
                <p:nvPr/>
              </p:nvSpPr>
              <p:spPr>
                <a:xfrm>
                  <a:off x="6545105" y="2404790"/>
                  <a:ext cx="324000" cy="324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e 30">
                  <a:extLst>
                    <a:ext uri="{FF2B5EF4-FFF2-40B4-BE49-F238E27FC236}">
                      <a16:creationId xmlns:a16="http://schemas.microsoft.com/office/drawing/2014/main" id="{62A63A93-D55F-232D-7290-7477235CA1FE}"/>
                    </a:ext>
                  </a:extLst>
                </p:cNvPr>
                <p:cNvSpPr/>
                <p:nvPr/>
              </p:nvSpPr>
              <p:spPr>
                <a:xfrm>
                  <a:off x="6545105" y="2904091"/>
                  <a:ext cx="324000" cy="324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E67FA780-B94A-698F-1578-7FD547B445A0}"/>
                    </a:ext>
                  </a:extLst>
                </p:cNvPr>
                <p:cNvSpPr/>
                <p:nvPr/>
              </p:nvSpPr>
              <p:spPr>
                <a:xfrm>
                  <a:off x="6545105" y="3409636"/>
                  <a:ext cx="324000" cy="324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1CFB698C-934B-C15C-EAF1-19F6C4B8D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3577" y="4737770"/>
                <a:ext cx="0" cy="661851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C154765E-54EB-8411-63AF-AFC2401C3E2D}"/>
                  </a:ext>
                </a:extLst>
              </p:cNvPr>
              <p:cNvSpPr/>
              <p:nvPr/>
            </p:nvSpPr>
            <p:spPr>
              <a:xfrm>
                <a:off x="2862658" y="5399621"/>
                <a:ext cx="381838" cy="3152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387DE7BA-5304-5D4F-8B74-D8CEF2585FBA}"/>
                  </a:ext>
                </a:extLst>
              </p:cNvPr>
              <p:cNvSpPr txBox="1"/>
              <p:nvPr/>
            </p:nvSpPr>
            <p:spPr>
              <a:xfrm>
                <a:off x="3036152" y="4939598"/>
                <a:ext cx="1123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</a:p>
            </p:txBody>
          </p:sp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A786A74A-4184-AB7C-48C7-B549376D7A89}"/>
                  </a:ext>
                </a:extLst>
              </p:cNvPr>
              <p:cNvSpPr txBox="1"/>
              <p:nvPr/>
            </p:nvSpPr>
            <p:spPr>
              <a:xfrm>
                <a:off x="3369208" y="3483948"/>
                <a:ext cx="1123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O2</a:t>
                </a:r>
                <a:r>
                  <a:rPr lang="it-IT" b="0" i="0" dirty="0">
                    <a:effectLst/>
                    <a:latin typeface="Google Sans"/>
                  </a:rPr>
                  <a:t>×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W’</a:t>
                </a:r>
              </a:p>
            </p:txBody>
          </p:sp>
          <p:cxnSp>
            <p:nvCxnSpPr>
              <p:cNvPr id="39" name="Connettore diritto 38">
                <a:extLst>
                  <a:ext uri="{FF2B5EF4-FFF2-40B4-BE49-F238E27FC236}">
                    <a16:creationId xmlns:a16="http://schemas.microsoft.com/office/drawing/2014/main" id="{2CABDE16-A42A-7A44-D2EC-F8D876062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5676" y="3906581"/>
                <a:ext cx="864000" cy="0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28" name="CasellaDiTesto 1027">
              <a:extLst>
                <a:ext uri="{FF2B5EF4-FFF2-40B4-BE49-F238E27FC236}">
                  <a16:creationId xmlns:a16="http://schemas.microsoft.com/office/drawing/2014/main" id="{8A7D1F73-74B9-0E93-0808-5EEDCD01C95E}"/>
                </a:ext>
              </a:extLst>
            </p:cNvPr>
            <p:cNvSpPr txBox="1"/>
            <p:nvPr/>
          </p:nvSpPr>
          <p:spPr>
            <a:xfrm>
              <a:off x="2761082" y="2751717"/>
              <a:ext cx="618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y-GB" sz="1100" b="1" i="1" dirty="0">
                  <a:effectLst/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Step 2</a:t>
              </a:r>
              <a:endParaRPr lang="en-US" sz="1000" b="1" i="1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</p:grpSp>
      <p:grpSp>
        <p:nvGrpSpPr>
          <p:cNvPr id="1043" name="Gruppo 1042">
            <a:extLst>
              <a:ext uri="{FF2B5EF4-FFF2-40B4-BE49-F238E27FC236}">
                <a16:creationId xmlns:a16="http://schemas.microsoft.com/office/drawing/2014/main" id="{584A975C-21D5-DC34-07B8-F60528995C74}"/>
              </a:ext>
            </a:extLst>
          </p:cNvPr>
          <p:cNvGrpSpPr/>
          <p:nvPr/>
        </p:nvGrpSpPr>
        <p:grpSpPr>
          <a:xfrm>
            <a:off x="4319226" y="2733137"/>
            <a:ext cx="1776774" cy="2981691"/>
            <a:chOff x="4319226" y="2733137"/>
            <a:chExt cx="1776774" cy="2981691"/>
          </a:xfrm>
        </p:grpSpPr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AC1E7ACC-4C91-77C3-45EF-AE8EE1DF6A82}"/>
                </a:ext>
              </a:extLst>
            </p:cNvPr>
            <p:cNvGrpSpPr/>
            <p:nvPr/>
          </p:nvGrpSpPr>
          <p:grpSpPr>
            <a:xfrm>
              <a:off x="4319226" y="3058386"/>
              <a:ext cx="1776774" cy="2656442"/>
              <a:chOff x="2716404" y="3058386"/>
              <a:chExt cx="1776774" cy="2656442"/>
            </a:xfrm>
          </p:grpSpPr>
          <p:grpSp>
            <p:nvGrpSpPr>
              <p:cNvPr id="44" name="Gruppo 43">
                <a:extLst>
                  <a:ext uri="{FF2B5EF4-FFF2-40B4-BE49-F238E27FC236}">
                    <a16:creationId xmlns:a16="http://schemas.microsoft.com/office/drawing/2014/main" id="{7F208056-EEC4-9216-05B6-A972B398A665}"/>
                  </a:ext>
                </a:extLst>
              </p:cNvPr>
              <p:cNvGrpSpPr/>
              <p:nvPr/>
            </p:nvGrpSpPr>
            <p:grpSpPr>
              <a:xfrm>
                <a:off x="2716404" y="3058386"/>
                <a:ext cx="663192" cy="1668027"/>
                <a:chOff x="6380703" y="2210637"/>
                <a:chExt cx="663192" cy="1668027"/>
              </a:xfrm>
            </p:grpSpPr>
            <p:sp>
              <p:nvSpPr>
                <p:cNvPr id="57" name="Rettangolo con angoli arrotondati 56">
                  <a:extLst>
                    <a:ext uri="{FF2B5EF4-FFF2-40B4-BE49-F238E27FC236}">
                      <a16:creationId xmlns:a16="http://schemas.microsoft.com/office/drawing/2014/main" id="{41E5AEF9-9195-3F18-17AA-28B4508FA4D3}"/>
                    </a:ext>
                  </a:extLst>
                </p:cNvPr>
                <p:cNvSpPr/>
                <p:nvPr/>
              </p:nvSpPr>
              <p:spPr>
                <a:xfrm>
                  <a:off x="6380703" y="2210637"/>
                  <a:ext cx="663192" cy="1668027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6441503A-0C89-D7B3-8CF4-B743482A25F9}"/>
                    </a:ext>
                  </a:extLst>
                </p:cNvPr>
                <p:cNvSpPr/>
                <p:nvPr/>
              </p:nvSpPr>
              <p:spPr>
                <a:xfrm>
                  <a:off x="6545105" y="2404790"/>
                  <a:ext cx="324000" cy="324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e 59">
                  <a:extLst>
                    <a:ext uri="{FF2B5EF4-FFF2-40B4-BE49-F238E27FC236}">
                      <a16:creationId xmlns:a16="http://schemas.microsoft.com/office/drawing/2014/main" id="{CE2376F5-D909-5D2F-292E-F25BDCCF5586}"/>
                    </a:ext>
                  </a:extLst>
                </p:cNvPr>
                <p:cNvSpPr/>
                <p:nvPr/>
              </p:nvSpPr>
              <p:spPr>
                <a:xfrm>
                  <a:off x="6545105" y="2904091"/>
                  <a:ext cx="324000" cy="324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e 60">
                  <a:extLst>
                    <a:ext uri="{FF2B5EF4-FFF2-40B4-BE49-F238E27FC236}">
                      <a16:creationId xmlns:a16="http://schemas.microsoft.com/office/drawing/2014/main" id="{D71D7466-C335-7DB7-37A6-6D86708E0502}"/>
                    </a:ext>
                  </a:extLst>
                </p:cNvPr>
                <p:cNvSpPr/>
                <p:nvPr/>
              </p:nvSpPr>
              <p:spPr>
                <a:xfrm>
                  <a:off x="6545105" y="3409636"/>
                  <a:ext cx="324000" cy="324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" name="Connettore diritto 44">
                <a:extLst>
                  <a:ext uri="{FF2B5EF4-FFF2-40B4-BE49-F238E27FC236}">
                    <a16:creationId xmlns:a16="http://schemas.microsoft.com/office/drawing/2014/main" id="{354E0CB5-6B74-19BC-8FAC-5C1607DFB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3577" y="4737770"/>
                <a:ext cx="0" cy="661851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7" name="Rettangolo 46">
                <a:extLst>
                  <a:ext uri="{FF2B5EF4-FFF2-40B4-BE49-F238E27FC236}">
                    <a16:creationId xmlns:a16="http://schemas.microsoft.com/office/drawing/2014/main" id="{17964832-6226-5680-D32C-D02110219CB6}"/>
                  </a:ext>
                </a:extLst>
              </p:cNvPr>
              <p:cNvSpPr/>
              <p:nvPr/>
            </p:nvSpPr>
            <p:spPr>
              <a:xfrm>
                <a:off x="2862658" y="5399621"/>
                <a:ext cx="381838" cy="3152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87E3DEE2-FB75-CE7C-647D-064F8D6A3676}"/>
                  </a:ext>
                </a:extLst>
              </p:cNvPr>
              <p:cNvSpPr txBox="1"/>
              <p:nvPr/>
            </p:nvSpPr>
            <p:spPr>
              <a:xfrm>
                <a:off x="3036152" y="4939598"/>
                <a:ext cx="1123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</a:p>
            </p:txBody>
          </p:sp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F10545C1-8667-3309-3F04-20F258816311}"/>
                  </a:ext>
                </a:extLst>
              </p:cNvPr>
              <p:cNvSpPr txBox="1"/>
              <p:nvPr/>
            </p:nvSpPr>
            <p:spPr>
              <a:xfrm>
                <a:off x="3369208" y="3483948"/>
                <a:ext cx="1123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O3</a:t>
                </a:r>
                <a:r>
                  <a:rPr lang="it-IT" b="0" i="0" dirty="0">
                    <a:effectLst/>
                    <a:latin typeface="Google Sans"/>
                  </a:rPr>
                  <a:t>×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W’’</a:t>
                </a:r>
              </a:p>
            </p:txBody>
          </p:sp>
          <p:cxnSp>
            <p:nvCxnSpPr>
              <p:cNvPr id="52" name="Connettore diritto 51">
                <a:extLst>
                  <a:ext uri="{FF2B5EF4-FFF2-40B4-BE49-F238E27FC236}">
                    <a16:creationId xmlns:a16="http://schemas.microsoft.com/office/drawing/2014/main" id="{FAE56811-28F7-9CCD-1D46-A09F88369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5676" y="3906581"/>
                <a:ext cx="864000" cy="0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29" name="CasellaDiTesto 1028">
              <a:extLst>
                <a:ext uri="{FF2B5EF4-FFF2-40B4-BE49-F238E27FC236}">
                  <a16:creationId xmlns:a16="http://schemas.microsoft.com/office/drawing/2014/main" id="{4A99BA84-F360-2D14-6AE6-5CB6E2B5F664}"/>
                </a:ext>
              </a:extLst>
            </p:cNvPr>
            <p:cNvSpPr txBox="1"/>
            <p:nvPr/>
          </p:nvSpPr>
          <p:spPr>
            <a:xfrm>
              <a:off x="4353517" y="2733137"/>
              <a:ext cx="6185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y-GB" sz="1100" b="1" i="1" dirty="0">
                  <a:effectLst/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Step 3</a:t>
              </a:r>
              <a:endParaRPr lang="en-US" sz="1000" b="1" i="1" dirty="0"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</p:grpSp>
      <p:grpSp>
        <p:nvGrpSpPr>
          <p:cNvPr id="1058" name="Gruppo 1057">
            <a:extLst>
              <a:ext uri="{FF2B5EF4-FFF2-40B4-BE49-F238E27FC236}">
                <a16:creationId xmlns:a16="http://schemas.microsoft.com/office/drawing/2014/main" id="{E1457C94-98AF-7E64-FFD9-22205308A729}"/>
              </a:ext>
            </a:extLst>
          </p:cNvPr>
          <p:cNvGrpSpPr/>
          <p:nvPr/>
        </p:nvGrpSpPr>
        <p:grpSpPr>
          <a:xfrm>
            <a:off x="8056452" y="2513710"/>
            <a:ext cx="3353227" cy="2585323"/>
            <a:chOff x="8056452" y="2513710"/>
            <a:chExt cx="3353227" cy="2585323"/>
          </a:xfrm>
        </p:grpSpPr>
        <p:sp>
          <p:nvSpPr>
            <p:cNvPr id="1051" name="CasellaDiTesto 1050">
              <a:extLst>
                <a:ext uri="{FF2B5EF4-FFF2-40B4-BE49-F238E27FC236}">
                  <a16:creationId xmlns:a16="http://schemas.microsoft.com/office/drawing/2014/main" id="{5A48AEF7-76F0-DED0-C123-A04F8063CC40}"/>
                </a:ext>
              </a:extLst>
            </p:cNvPr>
            <p:cNvSpPr txBox="1"/>
            <p:nvPr/>
          </p:nvSpPr>
          <p:spPr>
            <a:xfrm>
              <a:off x="8056452" y="2513710"/>
              <a:ext cx="3353227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    O1 </a:t>
              </a:r>
              <a:r>
                <a:rPr lang="it-IT" b="0" i="0" dirty="0">
                  <a:effectLst/>
                  <a:latin typeface="Google Sans"/>
                </a:rPr>
                <a:t>= </a:t>
              </a:r>
              <a:r>
                <a:rPr lang="it-IT" b="0" i="1" dirty="0">
                  <a:effectLst/>
                  <a:latin typeface="Google Sans"/>
                </a:rPr>
                <a:t>f (          </a:t>
              </a:r>
              <a:r>
                <a:rPr lang="it-IT" b="0" i="0" dirty="0">
                  <a:effectLst/>
                  <a:latin typeface="Google Sans"/>
                </a:rPr>
                <a:t>×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W + b)</a:t>
              </a:r>
            </a:p>
            <a:p>
              <a:endPara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O2 = f (        </a:t>
              </a:r>
              <a:r>
                <a:rPr lang="it-IT" b="0" i="0" dirty="0">
                  <a:effectLst/>
                  <a:latin typeface="Google Sans"/>
                </a:rPr>
                <a:t>×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W  + O1</a:t>
              </a:r>
              <a:r>
                <a:rPr lang="it-IT" b="0" i="0" dirty="0">
                  <a:effectLst/>
                  <a:latin typeface="Google Sans"/>
                </a:rPr>
                <a:t>×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W’ + b)</a:t>
              </a:r>
            </a:p>
            <a:p>
              <a:endPara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O3 = f (        </a:t>
              </a:r>
              <a:r>
                <a:rPr lang="it-IT" b="0" i="0" dirty="0">
                  <a:effectLst/>
                  <a:latin typeface="Google Sans"/>
                </a:rPr>
                <a:t>×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W  + O2</a:t>
              </a:r>
              <a:r>
                <a:rPr lang="it-IT" b="0" i="0" dirty="0">
                  <a:effectLst/>
                  <a:latin typeface="Google Sans"/>
                </a:rPr>
                <a:t>×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W’ + b)</a:t>
              </a:r>
            </a:p>
            <a:p>
              <a:endPara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cy-GB" sz="1800" b="1" i="1" dirty="0">
                  <a:effectLst/>
                  <a:latin typeface="+mj-lt"/>
                </a:rPr>
                <a:t>ŷ</a:t>
              </a:r>
              <a:r>
                <a:rPr lang="en-US" sz="1800" b="1" i="1" dirty="0">
                  <a:effectLst/>
                  <a:latin typeface="+mj-lt"/>
                  <a:cs typeface="Arial" panose="020B0604020202020204" pitchFamily="34" charset="0"/>
                </a:rPr>
                <a:t>    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= f (O3</a:t>
              </a:r>
              <a:r>
                <a:rPr lang="it-IT" b="0" i="0" dirty="0">
                  <a:effectLst/>
                  <a:latin typeface="Google Sans"/>
                </a:rPr>
                <a:t>×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W’’ + b)</a:t>
              </a:r>
            </a:p>
            <a:p>
              <a:endParaRPr lang="en-US" b="0" i="1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2" name="Rettangolo 1051">
              <a:extLst>
                <a:ext uri="{FF2B5EF4-FFF2-40B4-BE49-F238E27FC236}">
                  <a16:creationId xmlns:a16="http://schemas.microsoft.com/office/drawing/2014/main" id="{2A78FF1E-D05C-8801-53F0-F9E4FBF7BB8E}"/>
                </a:ext>
              </a:extLst>
            </p:cNvPr>
            <p:cNvSpPr/>
            <p:nvPr/>
          </p:nvSpPr>
          <p:spPr>
            <a:xfrm>
              <a:off x="9180423" y="2547218"/>
              <a:ext cx="381838" cy="3152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53" name="Rettangolo 1052">
              <a:extLst>
                <a:ext uri="{FF2B5EF4-FFF2-40B4-BE49-F238E27FC236}">
                  <a16:creationId xmlns:a16="http://schemas.microsoft.com/office/drawing/2014/main" id="{FE888632-8B76-9C3E-0BBC-B67BF9D2C5D8}"/>
                </a:ext>
              </a:extLst>
            </p:cNvPr>
            <p:cNvSpPr/>
            <p:nvPr/>
          </p:nvSpPr>
          <p:spPr>
            <a:xfrm>
              <a:off x="8989504" y="3094935"/>
              <a:ext cx="381838" cy="3152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54" name="Rettangolo 1053">
              <a:extLst>
                <a:ext uri="{FF2B5EF4-FFF2-40B4-BE49-F238E27FC236}">
                  <a16:creationId xmlns:a16="http://schemas.microsoft.com/office/drawing/2014/main" id="{852D2108-A0AF-9E29-6578-74B89BC01BA5}"/>
                </a:ext>
              </a:extLst>
            </p:cNvPr>
            <p:cNvSpPr/>
            <p:nvPr/>
          </p:nvSpPr>
          <p:spPr>
            <a:xfrm>
              <a:off x="9016974" y="3643852"/>
              <a:ext cx="381838" cy="3152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55" name="Parentesi graffa aperta 1054">
              <a:extLst>
                <a:ext uri="{FF2B5EF4-FFF2-40B4-BE49-F238E27FC236}">
                  <a16:creationId xmlns:a16="http://schemas.microsoft.com/office/drawing/2014/main" id="{37BF6EF7-6AEE-DBC1-A540-C0A456E1C048}"/>
                </a:ext>
              </a:extLst>
            </p:cNvPr>
            <p:cNvSpPr/>
            <p:nvPr/>
          </p:nvSpPr>
          <p:spPr>
            <a:xfrm rot="16200000">
              <a:off x="9545691" y="2235797"/>
              <a:ext cx="197161" cy="1448016"/>
            </a:xfrm>
            <a:prstGeom prst="leftBrace">
              <a:avLst>
                <a:gd name="adj1" fmla="val 8333"/>
                <a:gd name="adj2" fmla="val 8707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Parentesi graffa aperta 1055">
              <a:extLst>
                <a:ext uri="{FF2B5EF4-FFF2-40B4-BE49-F238E27FC236}">
                  <a16:creationId xmlns:a16="http://schemas.microsoft.com/office/drawing/2014/main" id="{AB1D6EC2-13B5-F8D0-09B2-F4D3CF58EE26}"/>
                </a:ext>
              </a:extLst>
            </p:cNvPr>
            <p:cNvSpPr/>
            <p:nvPr/>
          </p:nvSpPr>
          <p:spPr>
            <a:xfrm rot="16200000">
              <a:off x="9840403" y="2395378"/>
              <a:ext cx="197161" cy="2259572"/>
            </a:xfrm>
            <a:prstGeom prst="leftBrace">
              <a:avLst>
                <a:gd name="adj1" fmla="val 8333"/>
                <a:gd name="adj2" fmla="val 6333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Parentesi graffa aperta 1056">
              <a:extLst>
                <a:ext uri="{FF2B5EF4-FFF2-40B4-BE49-F238E27FC236}">
                  <a16:creationId xmlns:a16="http://schemas.microsoft.com/office/drawing/2014/main" id="{D6830A88-05EF-DD01-B7D2-91A6431993EB}"/>
                </a:ext>
              </a:extLst>
            </p:cNvPr>
            <p:cNvSpPr/>
            <p:nvPr/>
          </p:nvSpPr>
          <p:spPr>
            <a:xfrm rot="16200000">
              <a:off x="9872238" y="2890976"/>
              <a:ext cx="197161" cy="2369727"/>
            </a:xfrm>
            <a:prstGeom prst="leftBrace">
              <a:avLst>
                <a:gd name="adj1" fmla="val 8333"/>
                <a:gd name="adj2" fmla="val 1085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9" name="CasellaDiTesto 1058">
            <a:extLst>
              <a:ext uri="{FF2B5EF4-FFF2-40B4-BE49-F238E27FC236}">
                <a16:creationId xmlns:a16="http://schemas.microsoft.com/office/drawing/2014/main" id="{89B4DB28-C1FF-BA2A-D4A6-4D87DB82272B}"/>
              </a:ext>
            </a:extLst>
          </p:cNvPr>
          <p:cNvSpPr txBox="1"/>
          <p:nvPr/>
        </p:nvSpPr>
        <p:spPr>
          <a:xfrm>
            <a:off x="8926541" y="4873690"/>
            <a:ext cx="170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2400" b="1" i="1" dirty="0">
                <a:solidFill>
                  <a:srgbClr val="C00000"/>
                </a:solidFill>
                <a:latin typeface="+mj-lt"/>
              </a:rPr>
              <a:t>Loss = y </a:t>
            </a:r>
            <a:r>
              <a:rPr lang="cy-GB" sz="2400" b="1" i="1" dirty="0">
                <a:solidFill>
                  <a:srgbClr val="C00000"/>
                </a:solidFill>
                <a:effectLst/>
                <a:latin typeface="+mj-lt"/>
              </a:rPr>
              <a:t>- ŷ</a:t>
            </a:r>
            <a:endParaRPr lang="en-US" b="1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060" name="Connettore curvo 1059">
            <a:extLst>
              <a:ext uri="{FF2B5EF4-FFF2-40B4-BE49-F238E27FC236}">
                <a16:creationId xmlns:a16="http://schemas.microsoft.com/office/drawing/2014/main" id="{36536F1A-0BAD-6D20-C94C-CF5444E8FEB2}"/>
              </a:ext>
            </a:extLst>
          </p:cNvPr>
          <p:cNvCxnSpPr>
            <a:cxnSpLocks/>
            <a:stCxn id="1061" idx="0"/>
          </p:cNvCxnSpPr>
          <p:nvPr/>
        </p:nvCxnSpPr>
        <p:spPr>
          <a:xfrm rot="5400000" flipH="1" flipV="1">
            <a:off x="8081115" y="4626001"/>
            <a:ext cx="340800" cy="12495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CasellaDiTesto 1060">
            <a:extLst>
              <a:ext uri="{FF2B5EF4-FFF2-40B4-BE49-F238E27FC236}">
                <a16:creationId xmlns:a16="http://schemas.microsoft.com/office/drawing/2014/main" id="{139482BE-543A-F69F-603B-4C67CD215FFD}"/>
              </a:ext>
            </a:extLst>
          </p:cNvPr>
          <p:cNvSpPr txBox="1"/>
          <p:nvPr/>
        </p:nvSpPr>
        <p:spPr>
          <a:xfrm>
            <a:off x="6456678" y="5421185"/>
            <a:ext cx="2340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Loss becomes a function of many nested functions</a:t>
            </a:r>
          </a:p>
        </p:txBody>
      </p:sp>
    </p:spTree>
    <p:extLst>
      <p:ext uri="{BB962C8B-B14F-4D97-AF65-F5344CB8AC3E}">
        <p14:creationId xmlns:p14="http://schemas.microsoft.com/office/powerpoint/2010/main" val="110794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" grpId="0"/>
      <p:bldP spid="106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86F5058-B489-D03E-E45B-8B714A6FDB46}"/>
              </a:ext>
            </a:extLst>
          </p:cNvPr>
          <p:cNvSpPr/>
          <p:nvPr/>
        </p:nvSpPr>
        <p:spPr>
          <a:xfrm>
            <a:off x="488424" y="1518299"/>
            <a:ext cx="3647125" cy="2125553"/>
          </a:xfrm>
          <a:prstGeom prst="roundRect">
            <a:avLst>
              <a:gd name="adj" fmla="val 426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 Rule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Chain Rule and gradient issues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cxnSp>
        <p:nvCxnSpPr>
          <p:cNvPr id="1060" name="Connettore curvo 1059">
            <a:extLst>
              <a:ext uri="{FF2B5EF4-FFF2-40B4-BE49-F238E27FC236}">
                <a16:creationId xmlns:a16="http://schemas.microsoft.com/office/drawing/2014/main" id="{36536F1A-0BAD-6D20-C94C-CF5444E8FEB2}"/>
              </a:ext>
            </a:extLst>
          </p:cNvPr>
          <p:cNvCxnSpPr>
            <a:cxnSpLocks/>
          </p:cNvCxnSpPr>
          <p:nvPr/>
        </p:nvCxnSpPr>
        <p:spPr>
          <a:xfrm flipV="1">
            <a:off x="4222685" y="1963090"/>
            <a:ext cx="553863" cy="3279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CasellaDiTesto 1060">
            <a:extLst>
              <a:ext uri="{FF2B5EF4-FFF2-40B4-BE49-F238E27FC236}">
                <a16:creationId xmlns:a16="http://schemas.microsoft.com/office/drawing/2014/main" id="{139482BE-543A-F69F-603B-4C67CD215FFD}"/>
              </a:ext>
            </a:extLst>
          </p:cNvPr>
          <p:cNvSpPr txBox="1"/>
          <p:nvPr/>
        </p:nvSpPr>
        <p:spPr>
          <a:xfrm>
            <a:off x="4863685" y="1755593"/>
            <a:ext cx="392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Every time we have a nested function we have to compute a multiplication of derivatives. Many nested functions, many multiplications. </a:t>
            </a:r>
          </a:p>
          <a:p>
            <a:pPr algn="ctr"/>
            <a:endParaRPr lang="en-US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27D69C-1FC0-24FF-7CB8-244A6BBE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049923" y="2029095"/>
            <a:ext cx="2524125" cy="52387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76536CA-2C82-6A39-3C20-AC97AFE812B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40360" y="2937877"/>
            <a:ext cx="3143250" cy="523875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C8F66F6-4A31-B410-EB34-3A177FD234D8}"/>
              </a:ext>
            </a:extLst>
          </p:cNvPr>
          <p:cNvCxnSpPr>
            <a:cxnSpLocks/>
          </p:cNvCxnSpPr>
          <p:nvPr/>
        </p:nvCxnSpPr>
        <p:spPr>
          <a:xfrm>
            <a:off x="2351314" y="2591789"/>
            <a:ext cx="0" cy="27948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F79B114-B07F-E7E8-8995-04814DEC3A24}"/>
              </a:ext>
            </a:extLst>
          </p:cNvPr>
          <p:cNvSpPr txBox="1"/>
          <p:nvPr/>
        </p:nvSpPr>
        <p:spPr>
          <a:xfrm>
            <a:off x="5425942" y="3309370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problem? 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Depending on the activation function </a:t>
            </a:r>
            <a:r>
              <a:rPr lang="en-US" i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 we choose, its derivative can be: </a:t>
            </a:r>
          </a:p>
        </p:txBody>
      </p:sp>
      <p:cxnSp>
        <p:nvCxnSpPr>
          <p:cNvPr id="53" name="Connettore curvo 52">
            <a:extLst>
              <a:ext uri="{FF2B5EF4-FFF2-40B4-BE49-F238E27FC236}">
                <a16:creationId xmlns:a16="http://schemas.microsoft.com/office/drawing/2014/main" id="{383DBA45-5659-A565-5E90-73602FAE2A08}"/>
              </a:ext>
            </a:extLst>
          </p:cNvPr>
          <p:cNvCxnSpPr>
            <a:cxnSpLocks/>
            <a:stCxn id="1061" idx="3"/>
          </p:cNvCxnSpPr>
          <p:nvPr/>
        </p:nvCxnSpPr>
        <p:spPr>
          <a:xfrm>
            <a:off x="8791685" y="2494257"/>
            <a:ext cx="563330" cy="7386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CasellaDiTesto 1037">
            <a:extLst>
              <a:ext uri="{FF2B5EF4-FFF2-40B4-BE49-F238E27FC236}">
                <a16:creationId xmlns:a16="http://schemas.microsoft.com/office/drawing/2014/main" id="{43CE64DE-0F2B-3DBF-7CB5-18119783B47D}"/>
              </a:ext>
            </a:extLst>
          </p:cNvPr>
          <p:cNvSpPr txBox="1"/>
          <p:nvPr/>
        </p:nvSpPr>
        <p:spPr>
          <a:xfrm>
            <a:off x="283375" y="4623565"/>
            <a:ext cx="24560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Always small (&lt;1) causing the gradient to </a:t>
            </a:r>
            <a:r>
              <a:rPr lang="en-US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vanish</a:t>
            </a:r>
          </a:p>
        </p:txBody>
      </p:sp>
      <p:sp>
        <p:nvSpPr>
          <p:cNvPr id="1041" name="CasellaDiTesto 1040">
            <a:extLst>
              <a:ext uri="{FF2B5EF4-FFF2-40B4-BE49-F238E27FC236}">
                <a16:creationId xmlns:a16="http://schemas.microsoft.com/office/drawing/2014/main" id="{E8781639-F5AC-75D3-A45E-1BA4338F89B8}"/>
              </a:ext>
            </a:extLst>
          </p:cNvPr>
          <p:cNvSpPr txBox="1"/>
          <p:nvPr/>
        </p:nvSpPr>
        <p:spPr>
          <a:xfrm>
            <a:off x="6728459" y="4557146"/>
            <a:ext cx="23448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Always big (&gt;&gt;1) causing the gradient to </a:t>
            </a:r>
            <a:r>
              <a:rPr lang="en-US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explode</a:t>
            </a:r>
            <a:r>
              <a:rPr lang="en-US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</a:p>
        </p:txBody>
      </p:sp>
      <p:pic>
        <p:nvPicPr>
          <p:cNvPr id="1048" name="Immagine 1047">
            <a:extLst>
              <a:ext uri="{FF2B5EF4-FFF2-40B4-BE49-F238E27FC236}">
                <a16:creationId xmlns:a16="http://schemas.microsoft.com/office/drawing/2014/main" id="{EB42698A-0A7B-82D4-C9B1-EEB7B5C3A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73" y="4137842"/>
            <a:ext cx="3197427" cy="2038939"/>
          </a:xfrm>
          <a:prstGeom prst="rect">
            <a:avLst/>
          </a:prstGeom>
        </p:spPr>
      </p:pic>
      <p:pic>
        <p:nvPicPr>
          <p:cNvPr id="1062" name="Immagine 1061">
            <a:extLst>
              <a:ext uri="{FF2B5EF4-FFF2-40B4-BE49-F238E27FC236}">
                <a16:creationId xmlns:a16="http://schemas.microsoft.com/office/drawing/2014/main" id="{CC584DDD-9C8F-97ED-FD59-14C5B804B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585" y="4153994"/>
            <a:ext cx="3014040" cy="20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2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" grpId="0"/>
      <p:bldP spid="51" grpId="0"/>
      <p:bldP spid="1038" grpId="0"/>
      <p:bldP spid="10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Long Short Term Memory Networks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6D7CC0C-83B2-81A1-F694-335885B075D6}"/>
              </a:ext>
            </a:extLst>
          </p:cNvPr>
          <p:cNvSpPr/>
          <p:nvPr/>
        </p:nvSpPr>
        <p:spPr>
          <a:xfrm>
            <a:off x="2663497" y="2089036"/>
            <a:ext cx="6512333" cy="3017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EEDBA64-FD5B-C664-1BE1-5F959B71D25A}"/>
              </a:ext>
            </a:extLst>
          </p:cNvPr>
          <p:cNvCxnSpPr>
            <a:cxnSpLocks/>
          </p:cNvCxnSpPr>
          <p:nvPr/>
        </p:nvCxnSpPr>
        <p:spPr>
          <a:xfrm>
            <a:off x="1874563" y="2601298"/>
            <a:ext cx="197488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43BA35A-3EDD-65CE-D152-96897C1EA059}"/>
              </a:ext>
            </a:extLst>
          </p:cNvPr>
          <p:cNvSpPr/>
          <p:nvPr/>
        </p:nvSpPr>
        <p:spPr>
          <a:xfrm>
            <a:off x="1211371" y="2342108"/>
            <a:ext cx="663192" cy="25757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29FD5E5-7382-E950-E94A-5907C84628F5}"/>
              </a:ext>
            </a:extLst>
          </p:cNvPr>
          <p:cNvSpPr/>
          <p:nvPr/>
        </p:nvSpPr>
        <p:spPr>
          <a:xfrm>
            <a:off x="1372282" y="2626376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511F033-077B-AD6C-161B-48C31D711AA5}"/>
              </a:ext>
            </a:extLst>
          </p:cNvPr>
          <p:cNvSpPr/>
          <p:nvPr/>
        </p:nvSpPr>
        <p:spPr>
          <a:xfrm>
            <a:off x="1372282" y="3489317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9C1C366-9145-6007-65A7-11F949B3BB28}"/>
              </a:ext>
            </a:extLst>
          </p:cNvPr>
          <p:cNvSpPr/>
          <p:nvPr/>
        </p:nvSpPr>
        <p:spPr>
          <a:xfrm>
            <a:off x="1375773" y="4316336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9C0CB27-7F54-E07F-D2E6-0662C0AFA873}"/>
              </a:ext>
            </a:extLst>
          </p:cNvPr>
          <p:cNvSpPr/>
          <p:nvPr/>
        </p:nvSpPr>
        <p:spPr>
          <a:xfrm>
            <a:off x="3918739" y="2433548"/>
            <a:ext cx="340360" cy="335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0" i="0" dirty="0">
                <a:solidFill>
                  <a:sysClr val="windowText" lastClr="000000"/>
                </a:solidFill>
                <a:effectLst/>
                <a:latin typeface="Google Sans"/>
              </a:rPr>
              <a:t>×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7AE9BEB2-4DF1-AE69-5729-9C75F6A06AFE}"/>
              </a:ext>
            </a:extLst>
          </p:cNvPr>
          <p:cNvSpPr/>
          <p:nvPr/>
        </p:nvSpPr>
        <p:spPr>
          <a:xfrm>
            <a:off x="5576627" y="2450995"/>
            <a:ext cx="340360" cy="335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+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8A27425-2DAD-B4E6-09E2-5BDD28E84DDC}"/>
              </a:ext>
            </a:extLst>
          </p:cNvPr>
          <p:cNvCxnSpPr>
            <a:cxnSpLocks/>
          </p:cNvCxnSpPr>
          <p:nvPr/>
        </p:nvCxnSpPr>
        <p:spPr>
          <a:xfrm>
            <a:off x="4313206" y="2623770"/>
            <a:ext cx="119689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DC66765-EE5C-4061-552F-B30EC328B699}"/>
              </a:ext>
            </a:extLst>
          </p:cNvPr>
          <p:cNvCxnSpPr>
            <a:cxnSpLocks/>
          </p:cNvCxnSpPr>
          <p:nvPr/>
        </p:nvCxnSpPr>
        <p:spPr>
          <a:xfrm flipV="1">
            <a:off x="1874563" y="4476422"/>
            <a:ext cx="1215877" cy="150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FD9F9177-334E-FCF6-62D4-024E22D87249}"/>
              </a:ext>
            </a:extLst>
          </p:cNvPr>
          <p:cNvGrpSpPr/>
          <p:nvPr/>
        </p:nvGrpSpPr>
        <p:grpSpPr>
          <a:xfrm>
            <a:off x="3071088" y="4662900"/>
            <a:ext cx="1289441" cy="1279264"/>
            <a:chOff x="2353458" y="4622425"/>
            <a:chExt cx="1289441" cy="1279264"/>
          </a:xfrm>
        </p:grpSpPr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75F246AE-F0FF-E539-24E3-3F4F0582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4377" y="4622425"/>
              <a:ext cx="0" cy="96405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9E128D3E-36A0-816D-26DA-E380859CC558}"/>
                </a:ext>
              </a:extLst>
            </p:cNvPr>
            <p:cNvSpPr/>
            <p:nvPr/>
          </p:nvSpPr>
          <p:spPr>
            <a:xfrm>
              <a:off x="2353458" y="5586482"/>
              <a:ext cx="381838" cy="31520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6FD98331-0BA9-D5EC-4D30-72CA28F6B26A}"/>
                </a:ext>
              </a:extLst>
            </p:cNvPr>
            <p:cNvSpPr txBox="1"/>
            <p:nvPr/>
          </p:nvSpPr>
          <p:spPr>
            <a:xfrm>
              <a:off x="2518929" y="4914321"/>
              <a:ext cx="112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B113D7B-98F2-03F2-C037-C46F876602AC}"/>
              </a:ext>
            </a:extLst>
          </p:cNvPr>
          <p:cNvSpPr txBox="1"/>
          <p:nvPr/>
        </p:nvSpPr>
        <p:spPr>
          <a:xfrm>
            <a:off x="1947118" y="4162009"/>
            <a:ext cx="112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Ot-1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FD2E409-C9B7-6857-9E58-03C1646FE4D9}"/>
              </a:ext>
            </a:extLst>
          </p:cNvPr>
          <p:cNvSpPr txBox="1"/>
          <p:nvPr/>
        </p:nvSpPr>
        <p:spPr>
          <a:xfrm>
            <a:off x="1939498" y="2284610"/>
            <a:ext cx="66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Ct-1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FBDD4A03-1F87-FD8B-3F99-852D2B75A2B6}"/>
              </a:ext>
            </a:extLst>
          </p:cNvPr>
          <p:cNvCxnSpPr>
            <a:cxnSpLocks/>
          </p:cNvCxnSpPr>
          <p:nvPr/>
        </p:nvCxnSpPr>
        <p:spPr>
          <a:xfrm flipV="1">
            <a:off x="3425250" y="4462482"/>
            <a:ext cx="428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578C36B-CA68-6341-E045-D82698B50EA0}"/>
              </a:ext>
            </a:extLst>
          </p:cNvPr>
          <p:cNvCxnSpPr>
            <a:cxnSpLocks/>
          </p:cNvCxnSpPr>
          <p:nvPr/>
        </p:nvCxnSpPr>
        <p:spPr>
          <a:xfrm flipV="1">
            <a:off x="4088918" y="4278770"/>
            <a:ext cx="0" cy="17963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ttangolo 41">
            <a:extLst>
              <a:ext uri="{FF2B5EF4-FFF2-40B4-BE49-F238E27FC236}">
                <a16:creationId xmlns:a16="http://schemas.microsoft.com/office/drawing/2014/main" id="{3F6BAB0D-F5BD-EAA3-2CD8-6C32EE2A6BF0}"/>
              </a:ext>
            </a:extLst>
          </p:cNvPr>
          <p:cNvSpPr/>
          <p:nvPr/>
        </p:nvSpPr>
        <p:spPr>
          <a:xfrm>
            <a:off x="3628672" y="3995803"/>
            <a:ext cx="920493" cy="27209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sigmoid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0B2859C9-5E71-EA3C-5DD8-6CF2290ECAAC}"/>
              </a:ext>
            </a:extLst>
          </p:cNvPr>
          <p:cNvCxnSpPr>
            <a:cxnSpLocks/>
            <a:stCxn id="42" idx="0"/>
            <a:endCxn id="21" idx="4"/>
          </p:cNvCxnSpPr>
          <p:nvPr/>
        </p:nvCxnSpPr>
        <p:spPr>
          <a:xfrm flipV="1">
            <a:off x="4088919" y="2769048"/>
            <a:ext cx="0" cy="12267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F4281ED6-5884-245E-2AE6-E06BF5ABEC63}"/>
              </a:ext>
            </a:extLst>
          </p:cNvPr>
          <p:cNvSpPr/>
          <p:nvPr/>
        </p:nvSpPr>
        <p:spPr>
          <a:xfrm>
            <a:off x="3095050" y="4296511"/>
            <a:ext cx="340360" cy="335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0" i="0" dirty="0">
                <a:solidFill>
                  <a:sysClr val="windowText" lastClr="000000"/>
                </a:solidFill>
                <a:effectLst/>
                <a:latin typeface="Google Sans"/>
              </a:rPr>
              <a:t>×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8" name="Immagine 5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7EE9557-4D13-6A14-779F-11FBFD171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08" y="2971604"/>
            <a:ext cx="410098" cy="788331"/>
          </a:xfrm>
          <a:prstGeom prst="rect">
            <a:avLst/>
          </a:prstGeom>
        </p:spPr>
      </p:pic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AE418624-A40E-358D-B704-418D07AA4326}"/>
              </a:ext>
            </a:extLst>
          </p:cNvPr>
          <p:cNvCxnSpPr>
            <a:cxnSpLocks/>
          </p:cNvCxnSpPr>
          <p:nvPr/>
        </p:nvCxnSpPr>
        <p:spPr>
          <a:xfrm flipV="1">
            <a:off x="5098114" y="4288387"/>
            <a:ext cx="0" cy="17963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2E5901E4-7D9F-C475-5359-A2338F0CA424}"/>
              </a:ext>
            </a:extLst>
          </p:cNvPr>
          <p:cNvSpPr/>
          <p:nvPr/>
        </p:nvSpPr>
        <p:spPr>
          <a:xfrm>
            <a:off x="4646502" y="4009086"/>
            <a:ext cx="920493" cy="27209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sigmoid</a:t>
            </a:r>
          </a:p>
        </p:txBody>
      </p:sp>
      <p:pic>
        <p:nvPicPr>
          <p:cNvPr id="62" name="Immagine 6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663E8F8-DD89-87B7-810F-FC5DC347E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97" y="3102870"/>
            <a:ext cx="419401" cy="806214"/>
          </a:xfrm>
          <a:prstGeom prst="rect">
            <a:avLst/>
          </a:prstGeom>
        </p:spPr>
      </p:pic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76DC6897-AD6B-B657-90B5-B952610574DD}"/>
              </a:ext>
            </a:extLst>
          </p:cNvPr>
          <p:cNvCxnSpPr>
            <a:cxnSpLocks/>
            <a:endCxn id="1052" idx="2"/>
          </p:cNvCxnSpPr>
          <p:nvPr/>
        </p:nvCxnSpPr>
        <p:spPr>
          <a:xfrm flipV="1">
            <a:off x="5079352" y="3462248"/>
            <a:ext cx="492204" cy="293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8" name="Connettore diritto 1027">
            <a:extLst>
              <a:ext uri="{FF2B5EF4-FFF2-40B4-BE49-F238E27FC236}">
                <a16:creationId xmlns:a16="http://schemas.microsoft.com/office/drawing/2014/main" id="{1A7B9E32-F0C4-FEE3-433D-43BC956D2A6D}"/>
              </a:ext>
            </a:extLst>
          </p:cNvPr>
          <p:cNvCxnSpPr/>
          <p:nvPr/>
        </p:nvCxnSpPr>
        <p:spPr>
          <a:xfrm>
            <a:off x="5082874" y="3489317"/>
            <a:ext cx="0" cy="5064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9" name="Connettore 2 1028">
            <a:extLst>
              <a:ext uri="{FF2B5EF4-FFF2-40B4-BE49-F238E27FC236}">
                <a16:creationId xmlns:a16="http://schemas.microsoft.com/office/drawing/2014/main" id="{B7493625-0494-DCA6-1557-454DB67CEA67}"/>
              </a:ext>
            </a:extLst>
          </p:cNvPr>
          <p:cNvCxnSpPr>
            <a:cxnSpLocks/>
          </p:cNvCxnSpPr>
          <p:nvPr/>
        </p:nvCxnSpPr>
        <p:spPr>
          <a:xfrm flipV="1">
            <a:off x="6132418" y="4288387"/>
            <a:ext cx="0" cy="17963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0" name="Rettangolo 1029">
            <a:extLst>
              <a:ext uri="{FF2B5EF4-FFF2-40B4-BE49-F238E27FC236}">
                <a16:creationId xmlns:a16="http://schemas.microsoft.com/office/drawing/2014/main" id="{505C1566-905E-811A-98AF-6C0370CD4F16}"/>
              </a:ext>
            </a:extLst>
          </p:cNvPr>
          <p:cNvSpPr/>
          <p:nvPr/>
        </p:nvSpPr>
        <p:spPr>
          <a:xfrm>
            <a:off x="5680806" y="4009086"/>
            <a:ext cx="920493" cy="27209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tanh</a:t>
            </a:r>
          </a:p>
        </p:txBody>
      </p:sp>
      <p:cxnSp>
        <p:nvCxnSpPr>
          <p:cNvPr id="1032" name="Connettore 2 1031">
            <a:extLst>
              <a:ext uri="{FF2B5EF4-FFF2-40B4-BE49-F238E27FC236}">
                <a16:creationId xmlns:a16="http://schemas.microsoft.com/office/drawing/2014/main" id="{983FBA32-95F8-02DD-24DD-62D5AED78986}"/>
              </a:ext>
            </a:extLst>
          </p:cNvPr>
          <p:cNvCxnSpPr>
            <a:cxnSpLocks/>
            <a:endCxn id="1052" idx="6"/>
          </p:cNvCxnSpPr>
          <p:nvPr/>
        </p:nvCxnSpPr>
        <p:spPr>
          <a:xfrm flipH="1" flipV="1">
            <a:off x="5911916" y="3462248"/>
            <a:ext cx="216980" cy="293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7" name="Connettore diritto 1036">
            <a:extLst>
              <a:ext uri="{FF2B5EF4-FFF2-40B4-BE49-F238E27FC236}">
                <a16:creationId xmlns:a16="http://schemas.microsoft.com/office/drawing/2014/main" id="{6F2AC3BA-EC63-6C87-2A74-FCB22F97C5D0}"/>
              </a:ext>
            </a:extLst>
          </p:cNvPr>
          <p:cNvCxnSpPr>
            <a:cxnSpLocks/>
          </p:cNvCxnSpPr>
          <p:nvPr/>
        </p:nvCxnSpPr>
        <p:spPr>
          <a:xfrm>
            <a:off x="6132418" y="3489317"/>
            <a:ext cx="0" cy="5064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50" name="Immagine 104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CBE48BF-2936-9D1B-F8F8-430F1A74B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62" y="3096456"/>
            <a:ext cx="441744" cy="840209"/>
          </a:xfrm>
          <a:prstGeom prst="rect">
            <a:avLst/>
          </a:prstGeom>
        </p:spPr>
      </p:pic>
      <p:sp>
        <p:nvSpPr>
          <p:cNvPr id="1052" name="Ovale 1051">
            <a:extLst>
              <a:ext uri="{FF2B5EF4-FFF2-40B4-BE49-F238E27FC236}">
                <a16:creationId xmlns:a16="http://schemas.microsoft.com/office/drawing/2014/main" id="{A56E3395-456E-0917-B2FE-B1643E31A98F}"/>
              </a:ext>
            </a:extLst>
          </p:cNvPr>
          <p:cNvSpPr/>
          <p:nvPr/>
        </p:nvSpPr>
        <p:spPr>
          <a:xfrm>
            <a:off x="5571556" y="3294498"/>
            <a:ext cx="340360" cy="335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0" i="0" dirty="0">
                <a:solidFill>
                  <a:sysClr val="windowText" lastClr="000000"/>
                </a:solidFill>
                <a:effectLst/>
                <a:latin typeface="Google Sans"/>
              </a:rPr>
              <a:t>×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55" name="Connettore 2 1054">
            <a:extLst>
              <a:ext uri="{FF2B5EF4-FFF2-40B4-BE49-F238E27FC236}">
                <a16:creationId xmlns:a16="http://schemas.microsoft.com/office/drawing/2014/main" id="{77662BBC-EAA2-AC04-1C26-02ACB846ECB0}"/>
              </a:ext>
            </a:extLst>
          </p:cNvPr>
          <p:cNvCxnSpPr>
            <a:cxnSpLocks/>
            <a:stCxn id="1052" idx="0"/>
          </p:cNvCxnSpPr>
          <p:nvPr/>
        </p:nvCxnSpPr>
        <p:spPr>
          <a:xfrm flipV="1">
            <a:off x="5741736" y="2760583"/>
            <a:ext cx="0" cy="533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7" name="Connettore 2 1056">
            <a:extLst>
              <a:ext uri="{FF2B5EF4-FFF2-40B4-BE49-F238E27FC236}">
                <a16:creationId xmlns:a16="http://schemas.microsoft.com/office/drawing/2014/main" id="{C6039414-6789-65CF-FE65-599B1A70AC10}"/>
              </a:ext>
            </a:extLst>
          </p:cNvPr>
          <p:cNvCxnSpPr>
            <a:cxnSpLocks/>
          </p:cNvCxnSpPr>
          <p:nvPr/>
        </p:nvCxnSpPr>
        <p:spPr>
          <a:xfrm>
            <a:off x="6002850" y="2601298"/>
            <a:ext cx="38160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2" name="Connettore 2 1061">
            <a:extLst>
              <a:ext uri="{FF2B5EF4-FFF2-40B4-BE49-F238E27FC236}">
                <a16:creationId xmlns:a16="http://schemas.microsoft.com/office/drawing/2014/main" id="{34E3B8B5-C0A1-E413-CB7E-71A58D017BA3}"/>
              </a:ext>
            </a:extLst>
          </p:cNvPr>
          <p:cNvCxnSpPr>
            <a:cxnSpLocks/>
          </p:cNvCxnSpPr>
          <p:nvPr/>
        </p:nvCxnSpPr>
        <p:spPr>
          <a:xfrm>
            <a:off x="7688074" y="2601298"/>
            <a:ext cx="0" cy="3437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4" name="Rettangolo 1063">
            <a:extLst>
              <a:ext uri="{FF2B5EF4-FFF2-40B4-BE49-F238E27FC236}">
                <a16:creationId xmlns:a16="http://schemas.microsoft.com/office/drawing/2014/main" id="{EA8395C5-D5A3-F9BD-8B85-C1E0AEF639C1}"/>
              </a:ext>
            </a:extLst>
          </p:cNvPr>
          <p:cNvSpPr/>
          <p:nvPr/>
        </p:nvSpPr>
        <p:spPr>
          <a:xfrm>
            <a:off x="7251410" y="3081917"/>
            <a:ext cx="920493" cy="27209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tanh</a:t>
            </a:r>
          </a:p>
        </p:txBody>
      </p:sp>
      <p:sp>
        <p:nvSpPr>
          <p:cNvPr id="1067" name="CasellaDiTesto 1066">
            <a:extLst>
              <a:ext uri="{FF2B5EF4-FFF2-40B4-BE49-F238E27FC236}">
                <a16:creationId xmlns:a16="http://schemas.microsoft.com/office/drawing/2014/main" id="{B8382CF5-4E8A-A934-BD7F-6259EE44C5AA}"/>
              </a:ext>
            </a:extLst>
          </p:cNvPr>
          <p:cNvSpPr txBox="1"/>
          <p:nvPr/>
        </p:nvSpPr>
        <p:spPr>
          <a:xfrm>
            <a:off x="7711656" y="2635400"/>
            <a:ext cx="66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cxnSp>
        <p:nvCxnSpPr>
          <p:cNvPr id="1068" name="Connettore 2 1067">
            <a:extLst>
              <a:ext uri="{FF2B5EF4-FFF2-40B4-BE49-F238E27FC236}">
                <a16:creationId xmlns:a16="http://schemas.microsoft.com/office/drawing/2014/main" id="{4DE3ED06-99A9-3EEF-AB98-C07B9440932C}"/>
              </a:ext>
            </a:extLst>
          </p:cNvPr>
          <p:cNvCxnSpPr>
            <a:cxnSpLocks/>
          </p:cNvCxnSpPr>
          <p:nvPr/>
        </p:nvCxnSpPr>
        <p:spPr>
          <a:xfrm flipV="1">
            <a:off x="7703022" y="4188019"/>
            <a:ext cx="0" cy="2742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9" name="Rettangolo 1068">
            <a:extLst>
              <a:ext uri="{FF2B5EF4-FFF2-40B4-BE49-F238E27FC236}">
                <a16:creationId xmlns:a16="http://schemas.microsoft.com/office/drawing/2014/main" id="{40BFD2BA-D613-133F-3E5D-0987981D5A22}"/>
              </a:ext>
            </a:extLst>
          </p:cNvPr>
          <p:cNvSpPr/>
          <p:nvPr/>
        </p:nvSpPr>
        <p:spPr>
          <a:xfrm>
            <a:off x="7251410" y="3834632"/>
            <a:ext cx="920493" cy="27209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sigmoid</a:t>
            </a:r>
          </a:p>
        </p:txBody>
      </p:sp>
      <p:sp>
        <p:nvSpPr>
          <p:cNvPr id="1072" name="CasellaDiTesto 1071">
            <a:extLst>
              <a:ext uri="{FF2B5EF4-FFF2-40B4-BE49-F238E27FC236}">
                <a16:creationId xmlns:a16="http://schemas.microsoft.com/office/drawing/2014/main" id="{3E00DD42-9609-3AC5-35C7-3937AB75E33D}"/>
              </a:ext>
            </a:extLst>
          </p:cNvPr>
          <p:cNvSpPr txBox="1"/>
          <p:nvPr/>
        </p:nvSpPr>
        <p:spPr>
          <a:xfrm>
            <a:off x="6970444" y="4395286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Ot-1</a:t>
            </a:r>
            <a:r>
              <a:rPr lang="it-IT" b="0" i="0" dirty="0">
                <a:solidFill>
                  <a:sysClr val="windowText" lastClr="000000"/>
                </a:solidFill>
                <a:effectLst/>
                <a:latin typeface="Google Sans"/>
              </a:rPr>
              <a:t>×</a:t>
            </a:r>
            <a:r>
              <a:rPr lang="en-US" b="0" i="1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79" name="Connettore 2 1078">
            <a:extLst>
              <a:ext uri="{FF2B5EF4-FFF2-40B4-BE49-F238E27FC236}">
                <a16:creationId xmlns:a16="http://schemas.microsoft.com/office/drawing/2014/main" id="{F8EE7E37-09F0-666A-C456-610A70537155}"/>
              </a:ext>
            </a:extLst>
          </p:cNvPr>
          <p:cNvCxnSpPr>
            <a:cxnSpLocks/>
          </p:cNvCxnSpPr>
          <p:nvPr/>
        </p:nvCxnSpPr>
        <p:spPr>
          <a:xfrm>
            <a:off x="7711656" y="3494397"/>
            <a:ext cx="3845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Connettore diritto 1079">
            <a:extLst>
              <a:ext uri="{FF2B5EF4-FFF2-40B4-BE49-F238E27FC236}">
                <a16:creationId xmlns:a16="http://schemas.microsoft.com/office/drawing/2014/main" id="{2DA01557-6416-CA3A-A79E-EC9B6E99AFE3}"/>
              </a:ext>
            </a:extLst>
          </p:cNvPr>
          <p:cNvCxnSpPr>
            <a:cxnSpLocks/>
          </p:cNvCxnSpPr>
          <p:nvPr/>
        </p:nvCxnSpPr>
        <p:spPr>
          <a:xfrm>
            <a:off x="7711656" y="3358256"/>
            <a:ext cx="0" cy="1393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1" name="Connettore 2 1080">
            <a:extLst>
              <a:ext uri="{FF2B5EF4-FFF2-40B4-BE49-F238E27FC236}">
                <a16:creationId xmlns:a16="http://schemas.microsoft.com/office/drawing/2014/main" id="{446D63FA-32CD-C91A-C53B-D1462D5F6DCF}"/>
              </a:ext>
            </a:extLst>
          </p:cNvPr>
          <p:cNvCxnSpPr>
            <a:cxnSpLocks/>
          </p:cNvCxnSpPr>
          <p:nvPr/>
        </p:nvCxnSpPr>
        <p:spPr>
          <a:xfrm>
            <a:off x="7711656" y="3690377"/>
            <a:ext cx="38455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2" name="Connettore diritto 1081">
            <a:extLst>
              <a:ext uri="{FF2B5EF4-FFF2-40B4-BE49-F238E27FC236}">
                <a16:creationId xmlns:a16="http://schemas.microsoft.com/office/drawing/2014/main" id="{7EBF60D8-361F-531C-4D2C-C2AC2C935A01}"/>
              </a:ext>
            </a:extLst>
          </p:cNvPr>
          <p:cNvCxnSpPr>
            <a:cxnSpLocks/>
          </p:cNvCxnSpPr>
          <p:nvPr/>
        </p:nvCxnSpPr>
        <p:spPr>
          <a:xfrm>
            <a:off x="7716736" y="3685297"/>
            <a:ext cx="0" cy="1393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3" name="Ovale 1082">
            <a:extLst>
              <a:ext uri="{FF2B5EF4-FFF2-40B4-BE49-F238E27FC236}">
                <a16:creationId xmlns:a16="http://schemas.microsoft.com/office/drawing/2014/main" id="{0384A696-9FBC-B2FB-8F0C-D0E28F908869}"/>
              </a:ext>
            </a:extLst>
          </p:cNvPr>
          <p:cNvSpPr/>
          <p:nvPr/>
        </p:nvSpPr>
        <p:spPr>
          <a:xfrm>
            <a:off x="8081286" y="3446593"/>
            <a:ext cx="340360" cy="3355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0" i="0" dirty="0">
                <a:solidFill>
                  <a:sysClr val="windowText" lastClr="000000"/>
                </a:solidFill>
                <a:effectLst/>
                <a:latin typeface="Google Sans"/>
              </a:rPr>
              <a:t>×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84" name="Connettore 2 1083">
            <a:extLst>
              <a:ext uri="{FF2B5EF4-FFF2-40B4-BE49-F238E27FC236}">
                <a16:creationId xmlns:a16="http://schemas.microsoft.com/office/drawing/2014/main" id="{1E8A5D19-26CA-1010-2D4D-9149A7341185}"/>
              </a:ext>
            </a:extLst>
          </p:cNvPr>
          <p:cNvCxnSpPr>
            <a:cxnSpLocks/>
          </p:cNvCxnSpPr>
          <p:nvPr/>
        </p:nvCxnSpPr>
        <p:spPr>
          <a:xfrm>
            <a:off x="8920696" y="4422137"/>
            <a:ext cx="9360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5" name="Connettore diritto 1084">
            <a:extLst>
              <a:ext uri="{FF2B5EF4-FFF2-40B4-BE49-F238E27FC236}">
                <a16:creationId xmlns:a16="http://schemas.microsoft.com/office/drawing/2014/main" id="{E2495256-631B-3890-A3BB-9295FDC11095}"/>
              </a:ext>
            </a:extLst>
          </p:cNvPr>
          <p:cNvCxnSpPr>
            <a:cxnSpLocks/>
          </p:cNvCxnSpPr>
          <p:nvPr/>
        </p:nvCxnSpPr>
        <p:spPr>
          <a:xfrm flipV="1">
            <a:off x="8925776" y="3614343"/>
            <a:ext cx="0" cy="8027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7" name="Connettore diritto 1086">
            <a:extLst>
              <a:ext uri="{FF2B5EF4-FFF2-40B4-BE49-F238E27FC236}">
                <a16:creationId xmlns:a16="http://schemas.microsoft.com/office/drawing/2014/main" id="{A522BD15-9E3D-A66B-900C-689C8448652E}"/>
              </a:ext>
            </a:extLst>
          </p:cNvPr>
          <p:cNvCxnSpPr>
            <a:cxnSpLocks/>
            <a:endCxn id="1083" idx="6"/>
          </p:cNvCxnSpPr>
          <p:nvPr/>
        </p:nvCxnSpPr>
        <p:spPr>
          <a:xfrm flipH="1" flipV="1">
            <a:off x="8421646" y="3614343"/>
            <a:ext cx="50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0" name="CasellaDiTesto 1089">
            <a:extLst>
              <a:ext uri="{FF2B5EF4-FFF2-40B4-BE49-F238E27FC236}">
                <a16:creationId xmlns:a16="http://schemas.microsoft.com/office/drawing/2014/main" id="{AA36146D-00D0-4EAB-7083-D58619A8293C}"/>
              </a:ext>
            </a:extLst>
          </p:cNvPr>
          <p:cNvSpPr txBox="1"/>
          <p:nvPr/>
        </p:nvSpPr>
        <p:spPr>
          <a:xfrm>
            <a:off x="9238116" y="2572808"/>
            <a:ext cx="66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1091" name="CasellaDiTesto 1090">
            <a:extLst>
              <a:ext uri="{FF2B5EF4-FFF2-40B4-BE49-F238E27FC236}">
                <a16:creationId xmlns:a16="http://schemas.microsoft.com/office/drawing/2014/main" id="{B1CF6916-1E83-FE1B-166C-D35E7695F0FD}"/>
              </a:ext>
            </a:extLst>
          </p:cNvPr>
          <p:cNvSpPr txBox="1"/>
          <p:nvPr/>
        </p:nvSpPr>
        <p:spPr>
          <a:xfrm>
            <a:off x="9218366" y="4078305"/>
            <a:ext cx="66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</a:p>
        </p:txBody>
      </p:sp>
      <p:sp>
        <p:nvSpPr>
          <p:cNvPr id="1094" name="Rettangolo con angoli arrotondati 1093">
            <a:extLst>
              <a:ext uri="{FF2B5EF4-FFF2-40B4-BE49-F238E27FC236}">
                <a16:creationId xmlns:a16="http://schemas.microsoft.com/office/drawing/2014/main" id="{D3D6FA8E-298D-2F38-3D4B-88B762B8E222}"/>
              </a:ext>
            </a:extLst>
          </p:cNvPr>
          <p:cNvSpPr/>
          <p:nvPr/>
        </p:nvSpPr>
        <p:spPr>
          <a:xfrm>
            <a:off x="9928503" y="2304542"/>
            <a:ext cx="663192" cy="25757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5" name="Ovale 1094">
            <a:extLst>
              <a:ext uri="{FF2B5EF4-FFF2-40B4-BE49-F238E27FC236}">
                <a16:creationId xmlns:a16="http://schemas.microsoft.com/office/drawing/2014/main" id="{F763EBE3-FDD3-3BD1-A4EA-75F90E95C218}"/>
              </a:ext>
            </a:extLst>
          </p:cNvPr>
          <p:cNvSpPr/>
          <p:nvPr/>
        </p:nvSpPr>
        <p:spPr>
          <a:xfrm>
            <a:off x="10089414" y="2588810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Ovale 1095">
            <a:extLst>
              <a:ext uri="{FF2B5EF4-FFF2-40B4-BE49-F238E27FC236}">
                <a16:creationId xmlns:a16="http://schemas.microsoft.com/office/drawing/2014/main" id="{2B3C5884-1EA2-8B3B-CDA1-B6E6CE1DC3C5}"/>
              </a:ext>
            </a:extLst>
          </p:cNvPr>
          <p:cNvSpPr/>
          <p:nvPr/>
        </p:nvSpPr>
        <p:spPr>
          <a:xfrm>
            <a:off x="10089414" y="3451751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Ovale 1096">
            <a:extLst>
              <a:ext uri="{FF2B5EF4-FFF2-40B4-BE49-F238E27FC236}">
                <a16:creationId xmlns:a16="http://schemas.microsoft.com/office/drawing/2014/main" id="{8A57756B-75CE-D77D-5201-D85B2954F83F}"/>
              </a:ext>
            </a:extLst>
          </p:cNvPr>
          <p:cNvSpPr/>
          <p:nvPr/>
        </p:nvSpPr>
        <p:spPr>
          <a:xfrm>
            <a:off x="10092905" y="4278770"/>
            <a:ext cx="324000" cy="324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Rettangolo con angoli arrotondati 1097">
            <a:extLst>
              <a:ext uri="{FF2B5EF4-FFF2-40B4-BE49-F238E27FC236}">
                <a16:creationId xmlns:a16="http://schemas.microsoft.com/office/drawing/2014/main" id="{3ED4941C-2F82-39B7-5841-AD41D2DAF8E2}"/>
              </a:ext>
            </a:extLst>
          </p:cNvPr>
          <p:cNvSpPr/>
          <p:nvPr/>
        </p:nvSpPr>
        <p:spPr>
          <a:xfrm>
            <a:off x="3496085" y="2174240"/>
            <a:ext cx="1093263" cy="278055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Rettangolo con angoli arrotondati 1098">
            <a:extLst>
              <a:ext uri="{FF2B5EF4-FFF2-40B4-BE49-F238E27FC236}">
                <a16:creationId xmlns:a16="http://schemas.microsoft.com/office/drawing/2014/main" id="{0F16D4CC-A305-0DDE-05B3-CA24200631EF}"/>
              </a:ext>
            </a:extLst>
          </p:cNvPr>
          <p:cNvSpPr/>
          <p:nvPr/>
        </p:nvSpPr>
        <p:spPr>
          <a:xfrm>
            <a:off x="4663272" y="2167904"/>
            <a:ext cx="2112762" cy="278055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ttangolo con angoli arrotondati 1099">
            <a:extLst>
              <a:ext uri="{FF2B5EF4-FFF2-40B4-BE49-F238E27FC236}">
                <a16:creationId xmlns:a16="http://schemas.microsoft.com/office/drawing/2014/main" id="{AB15909A-990A-EBC3-ED8F-F15BB9E3CF3A}"/>
              </a:ext>
            </a:extLst>
          </p:cNvPr>
          <p:cNvSpPr/>
          <p:nvPr/>
        </p:nvSpPr>
        <p:spPr>
          <a:xfrm>
            <a:off x="6865459" y="2202154"/>
            <a:ext cx="1676379" cy="278055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CasellaDiTesto 1100">
            <a:extLst>
              <a:ext uri="{FF2B5EF4-FFF2-40B4-BE49-F238E27FC236}">
                <a16:creationId xmlns:a16="http://schemas.microsoft.com/office/drawing/2014/main" id="{51611552-C3C3-EC6D-8CE2-99C5FB39719E}"/>
              </a:ext>
            </a:extLst>
          </p:cNvPr>
          <p:cNvSpPr txBox="1"/>
          <p:nvPr/>
        </p:nvSpPr>
        <p:spPr>
          <a:xfrm>
            <a:off x="3526881" y="1470646"/>
            <a:ext cx="103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Forget Gate</a:t>
            </a:r>
          </a:p>
        </p:txBody>
      </p:sp>
      <p:sp>
        <p:nvSpPr>
          <p:cNvPr id="1102" name="CasellaDiTesto 1101">
            <a:extLst>
              <a:ext uri="{FF2B5EF4-FFF2-40B4-BE49-F238E27FC236}">
                <a16:creationId xmlns:a16="http://schemas.microsoft.com/office/drawing/2014/main" id="{D781702F-9A75-8FC9-3A17-69B8545906F5}"/>
              </a:ext>
            </a:extLst>
          </p:cNvPr>
          <p:cNvSpPr txBox="1"/>
          <p:nvPr/>
        </p:nvSpPr>
        <p:spPr>
          <a:xfrm>
            <a:off x="5164971" y="1501029"/>
            <a:ext cx="103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Gate</a:t>
            </a:r>
          </a:p>
        </p:txBody>
      </p:sp>
      <p:sp>
        <p:nvSpPr>
          <p:cNvPr id="1103" name="CasellaDiTesto 1102">
            <a:extLst>
              <a:ext uri="{FF2B5EF4-FFF2-40B4-BE49-F238E27FC236}">
                <a16:creationId xmlns:a16="http://schemas.microsoft.com/office/drawing/2014/main" id="{BF9ABA45-F5A6-2FA2-0780-CEFA080A4456}"/>
              </a:ext>
            </a:extLst>
          </p:cNvPr>
          <p:cNvSpPr txBox="1"/>
          <p:nvPr/>
        </p:nvSpPr>
        <p:spPr>
          <a:xfrm>
            <a:off x="7195821" y="1501029"/>
            <a:ext cx="103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Gate</a:t>
            </a:r>
          </a:p>
        </p:txBody>
      </p:sp>
    </p:spTree>
    <p:extLst>
      <p:ext uri="{BB962C8B-B14F-4D97-AF65-F5344CB8AC3E}">
        <p14:creationId xmlns:p14="http://schemas.microsoft.com/office/powerpoint/2010/main" val="315777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" grpId="0" animBg="1"/>
      <p:bldP spid="1099" grpId="0" animBg="1"/>
      <p:bldP spid="1100" grpId="0" animBg="1"/>
      <p:bldP spid="1101" grpId="0"/>
      <p:bldP spid="1102" grpId="0"/>
      <p:bldP spid="110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Attention mechanism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591D503A-28E5-8DC0-6326-96A45DDCA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86009"/>
          <a:stretch/>
        </p:blipFill>
        <p:spPr>
          <a:xfrm>
            <a:off x="1438275" y="5651830"/>
            <a:ext cx="9315450" cy="69566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7073406-3D36-EF7D-F32B-DE4F7883BCF3}"/>
              </a:ext>
            </a:extLst>
          </p:cNvPr>
          <p:cNvSpPr/>
          <p:nvPr/>
        </p:nvSpPr>
        <p:spPr>
          <a:xfrm>
            <a:off x="3878580" y="3695700"/>
            <a:ext cx="266700" cy="822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AD2DEC6-801B-E845-8C52-BA9149813237}"/>
              </a:ext>
            </a:extLst>
          </p:cNvPr>
          <p:cNvSpPr/>
          <p:nvPr/>
        </p:nvSpPr>
        <p:spPr>
          <a:xfrm>
            <a:off x="6973252" y="3672874"/>
            <a:ext cx="266700" cy="822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B8EE4E8-676A-FB3A-12A8-092269DCDA07}"/>
              </a:ext>
            </a:extLst>
          </p:cNvPr>
          <p:cNvSpPr/>
          <p:nvPr/>
        </p:nvSpPr>
        <p:spPr>
          <a:xfrm>
            <a:off x="10061256" y="3672874"/>
            <a:ext cx="266700" cy="822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Attention mechanism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591D503A-28E5-8DC0-6326-96A45DDCA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49578"/>
          <a:stretch/>
        </p:blipFill>
        <p:spPr>
          <a:xfrm>
            <a:off x="1438275" y="3840479"/>
            <a:ext cx="9315450" cy="250701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7073406-3D36-EF7D-F32B-DE4F7883BCF3}"/>
              </a:ext>
            </a:extLst>
          </p:cNvPr>
          <p:cNvSpPr/>
          <p:nvPr/>
        </p:nvSpPr>
        <p:spPr>
          <a:xfrm>
            <a:off x="3878580" y="3695700"/>
            <a:ext cx="266700" cy="822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AD2DEC6-801B-E845-8C52-BA9149813237}"/>
              </a:ext>
            </a:extLst>
          </p:cNvPr>
          <p:cNvSpPr/>
          <p:nvPr/>
        </p:nvSpPr>
        <p:spPr>
          <a:xfrm>
            <a:off x="6973252" y="3672874"/>
            <a:ext cx="266700" cy="822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B8EE4E8-676A-FB3A-12A8-092269DCDA07}"/>
              </a:ext>
            </a:extLst>
          </p:cNvPr>
          <p:cNvSpPr/>
          <p:nvPr/>
        </p:nvSpPr>
        <p:spPr>
          <a:xfrm>
            <a:off x="10061256" y="3672874"/>
            <a:ext cx="266700" cy="822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Attention mechanism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591D503A-28E5-8DC0-6326-96A45DD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8275" y="1375447"/>
            <a:ext cx="9315450" cy="497205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048F028-11B8-0598-A727-303657DCF0C6}"/>
              </a:ext>
            </a:extLst>
          </p:cNvPr>
          <p:cNvSpPr/>
          <p:nvPr/>
        </p:nvSpPr>
        <p:spPr>
          <a:xfrm rot="5400000">
            <a:off x="5103055" y="-800335"/>
            <a:ext cx="1392829" cy="5623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88BC40A-CAF8-CED8-EC19-8D9C2DAC409C}"/>
              </a:ext>
            </a:extLst>
          </p:cNvPr>
          <p:cNvSpPr/>
          <p:nvPr/>
        </p:nvSpPr>
        <p:spPr>
          <a:xfrm rot="5400000">
            <a:off x="6129820" y="-1684389"/>
            <a:ext cx="1392829" cy="7854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8693673-E469-4A37-1031-3B9DB7CFFD72}"/>
              </a:ext>
            </a:extLst>
          </p:cNvPr>
          <p:cNvSpPr/>
          <p:nvPr/>
        </p:nvSpPr>
        <p:spPr>
          <a:xfrm>
            <a:off x="3522980" y="2883272"/>
            <a:ext cx="899160" cy="1612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D529B4D-3C1C-3DE3-F163-326CF3BD420F}"/>
              </a:ext>
            </a:extLst>
          </p:cNvPr>
          <p:cNvSpPr/>
          <p:nvPr/>
        </p:nvSpPr>
        <p:spPr>
          <a:xfrm>
            <a:off x="6578600" y="2848932"/>
            <a:ext cx="899160" cy="1639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48F3649-0FB1-2A40-91E5-10CDE0C858C5}"/>
              </a:ext>
            </a:extLst>
          </p:cNvPr>
          <p:cNvSpPr/>
          <p:nvPr/>
        </p:nvSpPr>
        <p:spPr>
          <a:xfrm>
            <a:off x="9672320" y="2862292"/>
            <a:ext cx="970280" cy="1639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0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Attention mechanism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591D503A-28E5-8DC0-6326-96A45DD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8275" y="1375447"/>
            <a:ext cx="9315450" cy="497205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048F028-11B8-0598-A727-303657DCF0C6}"/>
              </a:ext>
            </a:extLst>
          </p:cNvPr>
          <p:cNvSpPr/>
          <p:nvPr/>
        </p:nvSpPr>
        <p:spPr>
          <a:xfrm rot="5400000">
            <a:off x="5103055" y="-800335"/>
            <a:ext cx="1392829" cy="5623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88BC40A-CAF8-CED8-EC19-8D9C2DAC409C}"/>
              </a:ext>
            </a:extLst>
          </p:cNvPr>
          <p:cNvSpPr/>
          <p:nvPr/>
        </p:nvSpPr>
        <p:spPr>
          <a:xfrm rot="5400000">
            <a:off x="6129820" y="-1684389"/>
            <a:ext cx="1392829" cy="7854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0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Attention mechanism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591D503A-28E5-8DC0-6326-96A45DD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8275" y="1375447"/>
            <a:ext cx="93154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Multi-head attention mechanism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24596C54-AC17-B3EA-3928-95129470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2545095"/>
            <a:ext cx="91821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Transformer Encoder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Backup</a:t>
              </a: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BEC6783C-0128-9036-E437-3DC74D52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940258"/>
            <a:ext cx="10325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2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1C4BE64A-9DDE-2C0B-D95B-C3891C302DA5}"/>
              </a:ext>
            </a:extLst>
          </p:cNvPr>
          <p:cNvSpPr txBox="1"/>
          <p:nvPr/>
        </p:nvSpPr>
        <p:spPr>
          <a:xfrm>
            <a:off x="690592" y="1673409"/>
            <a:ext cx="1096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Automatic extraction of IoC from natural language text can be </a:t>
            </a:r>
            <a:r>
              <a:rPr lang="en-US" altLang="it-IT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challenging</a:t>
            </a:r>
            <a:r>
              <a:rPr lang="en-US" altLang="it-IT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… 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A3E4C65-2B71-7929-B0B6-36E06128DFDC}"/>
              </a:ext>
            </a:extLst>
          </p:cNvPr>
          <p:cNvGrpSpPr/>
          <p:nvPr/>
        </p:nvGrpSpPr>
        <p:grpSpPr>
          <a:xfrm>
            <a:off x="3021509" y="2428038"/>
            <a:ext cx="6104466" cy="1064712"/>
            <a:chOff x="4623600" y="2536783"/>
            <a:chExt cx="6104466" cy="10647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600557-AEC7-EC24-78D1-2B668943D2B4}"/>
                </a:ext>
              </a:extLst>
            </p:cNvPr>
            <p:cNvSpPr txBox="1"/>
            <p:nvPr/>
          </p:nvSpPr>
          <p:spPr>
            <a:xfrm>
              <a:off x="4623600" y="2536783"/>
              <a:ext cx="61044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Regular Expressions (Regex) are </a:t>
              </a:r>
              <a:r>
                <a:rPr lang="en-US" sz="18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not enough</a:t>
              </a:r>
              <a:r>
                <a:rPr lang="en-US" sz="18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. </a:t>
              </a:r>
              <a:endParaRPr lang="it-IT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EC1834-317B-58CA-2704-D965C6CAE0F6}"/>
                </a:ext>
              </a:extLst>
            </p:cNvPr>
            <p:cNvSpPr txBox="1"/>
            <p:nvPr/>
          </p:nvSpPr>
          <p:spPr>
            <a:xfrm>
              <a:off x="4852200" y="2955164"/>
              <a:ext cx="5647266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>
                  <a:latin typeface="Times New Roman" panose="02020603050405020304" pitchFamily="18" charset="0"/>
                  <a:ea typeface="Yu Gothic UI Semilight" panose="020B0400000000000000" pitchFamily="34" charset="-128"/>
                  <a:cs typeface="Times New Roman" panose="02020603050405020304" pitchFamily="18" charset="0"/>
                </a:rPr>
                <a:t>“An Internet Protocol address is a numerical label such as </a:t>
              </a:r>
              <a:r>
                <a:rPr lang="en-US" b="1" i="1" dirty="0">
                  <a:latin typeface="Times New Roman" panose="02020603050405020304" pitchFamily="18" charset="0"/>
                  <a:ea typeface="Yu Gothic UI Semilight" panose="020B0400000000000000" pitchFamily="34" charset="-128"/>
                  <a:cs typeface="Times New Roman" panose="02020603050405020304" pitchFamily="18" charset="0"/>
                </a:rPr>
                <a:t>192.0.2.1</a:t>
              </a:r>
              <a:r>
                <a:rPr lang="en-US" i="1" dirty="0">
                  <a:latin typeface="Times New Roman" panose="02020603050405020304" pitchFamily="18" charset="0"/>
                  <a:ea typeface="Yu Gothic UI Semilight" panose="020B0400000000000000" pitchFamily="34" charset="-128"/>
                  <a:cs typeface="Times New Roman" panose="02020603050405020304" pitchFamily="18" charset="0"/>
                </a:rPr>
                <a:t>”</a:t>
              </a:r>
              <a:endParaRPr lang="it-IT" i="1" dirty="0"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B2939C2-9FA9-C192-537A-7136FFD1B1DF}"/>
              </a:ext>
            </a:extLst>
          </p:cNvPr>
          <p:cNvGrpSpPr/>
          <p:nvPr/>
        </p:nvGrpSpPr>
        <p:grpSpPr>
          <a:xfrm>
            <a:off x="3043767" y="4221207"/>
            <a:ext cx="6104466" cy="1341711"/>
            <a:chOff x="4623600" y="4336815"/>
            <a:chExt cx="6104466" cy="1341711"/>
          </a:xfrm>
        </p:grpSpPr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FB665658-C6E0-7622-2E9F-0873CE24AECE}"/>
                </a:ext>
              </a:extLst>
            </p:cNvPr>
            <p:cNvSpPr txBox="1"/>
            <p:nvPr/>
          </p:nvSpPr>
          <p:spPr>
            <a:xfrm>
              <a:off x="4623600" y="4336815"/>
              <a:ext cx="61044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Categorizing entities is </a:t>
              </a:r>
              <a:r>
                <a:rPr lang="en-US" sz="18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not enough</a:t>
              </a:r>
              <a:r>
                <a:rPr lang="en-US" sz="18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.</a:t>
              </a:r>
              <a:endParaRPr lang="it-IT" dirty="0"/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D8550A19-0473-4B35-D6A5-A51C596C465E}"/>
                </a:ext>
              </a:extLst>
            </p:cNvPr>
            <p:cNvSpPr txBox="1"/>
            <p:nvPr/>
          </p:nvSpPr>
          <p:spPr>
            <a:xfrm>
              <a:off x="4852200" y="4755196"/>
              <a:ext cx="5647266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>
                  <a:latin typeface="Times New Roman" panose="02020603050405020304" pitchFamily="18" charset="0"/>
                  <a:ea typeface="Yu Gothic UI Semilight" panose="020B0400000000000000" pitchFamily="34" charset="-128"/>
                  <a:cs typeface="Times New Roman" panose="02020603050405020304" pitchFamily="18" charset="0"/>
                </a:rPr>
                <a:t>“The following analysis is based on the ABC trojan sample with SHA-1 </a:t>
              </a:r>
              <a:r>
                <a:rPr lang="en-US" b="1" i="1" dirty="0">
                  <a:latin typeface="Times New Roman" panose="02020603050405020304" pitchFamily="18" charset="0"/>
                  <a:ea typeface="Yu Gothic UI Semilight" panose="020B0400000000000000" pitchFamily="34" charset="-128"/>
                  <a:cs typeface="Times New Roman" panose="02020603050405020304" pitchFamily="18" charset="0"/>
                </a:rPr>
                <a:t>7c9c8ee87d5d7fd95e4c1ec8559632fdaec09ad2</a:t>
              </a:r>
              <a:r>
                <a:rPr lang="en-US" i="1" dirty="0">
                  <a:latin typeface="Times New Roman" panose="02020603050405020304" pitchFamily="18" charset="0"/>
                  <a:ea typeface="Yu Gothic UI Semilight" panose="020B0400000000000000" pitchFamily="34" charset="-128"/>
                  <a:cs typeface="Times New Roman" panose="02020603050405020304" pitchFamily="18" charset="0"/>
                </a:rPr>
                <a:t>.”</a:t>
              </a:r>
              <a:endParaRPr lang="it-IT" i="1" dirty="0"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Challenges of automatic IoC extraction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Background and Motivations </a:t>
              </a:r>
            </a:p>
          </p:txBody>
        </p:sp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24CD9B73-47F8-82B6-43AC-D4AAF6781A99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2 / 12</a:t>
            </a:r>
          </a:p>
        </p:txBody>
      </p:sp>
    </p:spTree>
    <p:extLst>
      <p:ext uri="{BB962C8B-B14F-4D97-AF65-F5344CB8AC3E}">
        <p14:creationId xmlns:p14="http://schemas.microsoft.com/office/powerpoint/2010/main" val="30239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Pipeline</a:t>
                </a:r>
                <a:endParaRPr lang="en-US" altLang="it-IT" sz="24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sp>
        <p:nvSpPr>
          <p:cNvPr id="6" name="TextBox 24">
            <a:extLst>
              <a:ext uri="{FF2B5EF4-FFF2-40B4-BE49-F238E27FC236}">
                <a16:creationId xmlns:a16="http://schemas.microsoft.com/office/drawing/2014/main" id="{48913EC3-F78E-0A1D-4696-2FBA0707B26D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3 / 12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FF4495-64AB-115A-3160-11CAF7CF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8" y="1545565"/>
            <a:ext cx="10796283" cy="46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0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: Rounded Corners 1039">
            <a:extLst>
              <a:ext uri="{FF2B5EF4-FFF2-40B4-BE49-F238E27FC236}">
                <a16:creationId xmlns:a16="http://schemas.microsoft.com/office/drawing/2014/main" id="{0FEB982C-289B-0592-DB4C-77C056876A3F}"/>
              </a:ext>
            </a:extLst>
          </p:cNvPr>
          <p:cNvSpPr/>
          <p:nvPr/>
        </p:nvSpPr>
        <p:spPr>
          <a:xfrm>
            <a:off x="9499604" y="4090586"/>
            <a:ext cx="677951" cy="197781"/>
          </a:xfrm>
          <a:prstGeom prst="roundRect">
            <a:avLst/>
          </a:prstGeom>
          <a:solidFill>
            <a:srgbClr val="0CFC3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A632A08D-4AA7-607F-7BC3-90D9B08F8B6E}"/>
              </a:ext>
            </a:extLst>
          </p:cNvPr>
          <p:cNvSpPr txBox="1"/>
          <p:nvPr/>
        </p:nvSpPr>
        <p:spPr>
          <a:xfrm>
            <a:off x="8623942" y="3869689"/>
            <a:ext cx="30432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To do this, the malware first loads the pla.dll</a:t>
            </a:r>
            <a:r>
              <a:rPr lang="en-US" sz="1200" dirty="0"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library and zeroes out a chunk of bytes inside its code section. </a:t>
            </a:r>
          </a:p>
          <a:p>
            <a:endParaRPr lang="en-US" sz="1200" dirty="0"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It then writes the beacon file into this blob and fixes the import address table, thus creating an executable memory module. </a:t>
            </a:r>
            <a:endParaRPr lang="it-IT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66521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Data collection and pre-processing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A24B93C-73FE-E9BC-434F-1A94AE2C0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67" b="61254"/>
          <a:stretch/>
        </p:blipFill>
        <p:spPr>
          <a:xfrm>
            <a:off x="1351058" y="1503572"/>
            <a:ext cx="8058234" cy="167305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1D6A9FA-ABD4-80DC-D504-E6C466902354}"/>
              </a:ext>
            </a:extLst>
          </p:cNvPr>
          <p:cNvGrpSpPr/>
          <p:nvPr/>
        </p:nvGrpSpPr>
        <p:grpSpPr>
          <a:xfrm>
            <a:off x="449291" y="3760105"/>
            <a:ext cx="1944658" cy="1989066"/>
            <a:chOff x="768350" y="825500"/>
            <a:chExt cx="2533650" cy="245745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E8A63D-ECD5-72C7-9E75-F8DCBDBA5B0E}"/>
                </a:ext>
              </a:extLst>
            </p:cNvPr>
            <p:cNvSpPr/>
            <p:nvPr/>
          </p:nvSpPr>
          <p:spPr>
            <a:xfrm>
              <a:off x="768350" y="825500"/>
              <a:ext cx="2533650" cy="2457450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B32685B-BF33-7A56-DD70-0BA7CE8E98BF}"/>
                </a:ext>
              </a:extLst>
            </p:cNvPr>
            <p:cNvGrpSpPr/>
            <p:nvPr/>
          </p:nvGrpSpPr>
          <p:grpSpPr>
            <a:xfrm>
              <a:off x="825231" y="904611"/>
              <a:ext cx="2421084" cy="2327539"/>
              <a:chOff x="837930" y="904611"/>
              <a:chExt cx="4195503" cy="374491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4FDDF4E-9BC7-B7DF-3E1B-C713E5F08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930" y="904611"/>
                <a:ext cx="4195503" cy="1725324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1E4B09B-FC00-FD0D-B7CD-511438A9A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7930" y="2629935"/>
                <a:ext cx="4195503" cy="2019587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301046-5DBD-1023-CF17-7557A5F959EE}"/>
              </a:ext>
            </a:extLst>
          </p:cNvPr>
          <p:cNvGrpSpPr/>
          <p:nvPr/>
        </p:nvGrpSpPr>
        <p:grpSpPr>
          <a:xfrm>
            <a:off x="492949" y="3595675"/>
            <a:ext cx="7727719" cy="2690207"/>
            <a:chOff x="492949" y="3595675"/>
            <a:chExt cx="7727719" cy="269020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4B156DF-C659-3596-5EAA-8C6C0188D9D0}"/>
                </a:ext>
              </a:extLst>
            </p:cNvPr>
            <p:cNvGrpSpPr/>
            <p:nvPr/>
          </p:nvGrpSpPr>
          <p:grpSpPr>
            <a:xfrm>
              <a:off x="492949" y="3595675"/>
              <a:ext cx="7727719" cy="2690207"/>
              <a:chOff x="492949" y="3593914"/>
              <a:chExt cx="7727719" cy="269020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33A7D5A-B4FD-583A-D81F-783476524B08}"/>
                  </a:ext>
                </a:extLst>
              </p:cNvPr>
              <p:cNvGrpSpPr/>
              <p:nvPr/>
            </p:nvGrpSpPr>
            <p:grpSpPr>
              <a:xfrm>
                <a:off x="492949" y="3593914"/>
                <a:ext cx="7727719" cy="2114140"/>
                <a:chOff x="492949" y="3593914"/>
                <a:chExt cx="7727719" cy="2114140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4269E2-D677-73EC-9013-403A6B5E08BB}"/>
                    </a:ext>
                  </a:extLst>
                </p:cNvPr>
                <p:cNvSpPr txBox="1"/>
                <p:nvPr/>
              </p:nvSpPr>
              <p:spPr>
                <a:xfrm>
                  <a:off x="2695539" y="3593914"/>
                  <a:ext cx="5525129" cy="9898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100" dirty="0">
                      <a:solidFill>
                        <a:srgbClr val="2E74B5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sz="1100" dirty="0">
                      <a:solidFill>
                        <a:srgbClr val="CC00FF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</a:t>
                  </a:r>
                  <a:r>
                    <a:rPr lang="en-US" sz="1100" dirty="0">
                      <a:solidFill>
                        <a:srgbClr val="2E74B5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&gt;</a:t>
                  </a:r>
                  <a:r>
                    <a:rPr lang="en-US" sz="1100" dirty="0"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To do this, the malware first loads the </a:t>
                  </a:r>
                  <a:r>
                    <a:rPr lang="en-US" sz="1100" dirty="0">
                      <a:solidFill>
                        <a:srgbClr val="2E74B5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sz="1100" dirty="0">
                      <a:solidFill>
                        <a:srgbClr val="CC00FF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span </a:t>
                  </a:r>
                  <a:r>
                    <a:rPr lang="en-US" sz="1100" dirty="0">
                      <a:solidFill>
                        <a:srgbClr val="C45911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style</a:t>
                  </a:r>
                  <a:r>
                    <a:rPr lang="en-US" sz="1100" dirty="0">
                      <a:solidFill>
                        <a:srgbClr val="2E74B5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="</a:t>
                  </a:r>
                  <a:r>
                    <a:rPr lang="en-US" sz="1100" dirty="0">
                      <a:solidFill>
                        <a:srgbClr val="CC00FF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font-family: 'Courier New', Courier, monospace</a:t>
                  </a:r>
                  <a:r>
                    <a:rPr lang="en-US" sz="1100" dirty="0"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"</a:t>
                  </a:r>
                  <a:r>
                    <a:rPr lang="en-US" sz="1100" dirty="0">
                      <a:solidFill>
                        <a:srgbClr val="2E74B5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&gt;</a:t>
                  </a:r>
                  <a:r>
                    <a:rPr lang="en-US" sz="1100" dirty="0"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pla.dll</a:t>
                  </a:r>
                  <a:r>
                    <a:rPr lang="en-US" sz="1100" dirty="0">
                      <a:solidFill>
                        <a:srgbClr val="2E74B5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sz="1100" dirty="0">
                      <a:solidFill>
                        <a:srgbClr val="CC00FF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/span</a:t>
                  </a:r>
                  <a:r>
                    <a:rPr lang="en-US" sz="1100" dirty="0">
                      <a:solidFill>
                        <a:srgbClr val="2E74B5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&gt;</a:t>
                  </a:r>
                  <a:r>
                    <a:rPr lang="en-US" sz="1100" dirty="0"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library and zeroes out a chunk of bytes inside its code section. It then writes the beacon file into this blob and fixes the import address table, thus creating an executable memory module.</a:t>
                  </a:r>
                  <a:r>
                    <a:rPr lang="en-US" sz="1100" dirty="0">
                      <a:solidFill>
                        <a:srgbClr val="2E74B5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sz="1100" dirty="0">
                      <a:solidFill>
                        <a:srgbClr val="CC00FF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/p</a:t>
                  </a:r>
                  <a:r>
                    <a:rPr lang="en-US" sz="1100" dirty="0">
                      <a:solidFill>
                        <a:srgbClr val="2E74B5"/>
                      </a:solidFill>
                      <a:effectLst/>
                      <a:latin typeface="Consolas" panose="020B06090202040302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&gt;</a:t>
                  </a:r>
                  <a:endPara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9" name="Connector: Curved 38">
                  <a:extLst>
                    <a:ext uri="{FF2B5EF4-FFF2-40B4-BE49-F238E27FC236}">
                      <a16:creationId xmlns:a16="http://schemas.microsoft.com/office/drawing/2014/main" id="{2DD2F76A-081F-6F57-00F0-90CC21A51C72}"/>
                    </a:ext>
                  </a:extLst>
                </p:cNvPr>
                <p:cNvCxnSpPr>
                  <a:cxnSpLocks/>
                  <a:endCxn id="30" idx="1"/>
                </p:cNvCxnSpPr>
                <p:nvPr/>
              </p:nvCxnSpPr>
              <p:spPr>
                <a:xfrm rot="5400000" flipH="1" flipV="1">
                  <a:off x="1986583" y="4109717"/>
                  <a:ext cx="729846" cy="688065"/>
                </a:xfrm>
                <a:prstGeom prst="curvedConnector2">
                  <a:avLst/>
                </a:prstGeom>
                <a:ln>
                  <a:solidFill>
                    <a:srgbClr val="C0000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60AED90-3EA8-68E6-A129-A55A31B392B2}"/>
                    </a:ext>
                  </a:extLst>
                </p:cNvPr>
                <p:cNvSpPr/>
                <p:nvPr/>
              </p:nvSpPr>
              <p:spPr>
                <a:xfrm>
                  <a:off x="492949" y="4818672"/>
                  <a:ext cx="1834326" cy="889382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DB8BE180-14F8-9A61-150B-159B0DF3F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248" y="5736992"/>
                <a:ext cx="499255" cy="547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08981C-3300-FA88-0D22-14DD3B5697AF}"/>
                </a:ext>
              </a:extLst>
            </p:cNvPr>
            <p:cNvSpPr txBox="1"/>
            <p:nvPr/>
          </p:nvSpPr>
          <p:spPr>
            <a:xfrm>
              <a:off x="1022948" y="5749171"/>
              <a:ext cx="10417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82550">
                <a:buFont typeface="Arial" panose="020B0604020202020204" pitchFamily="34" charset="0"/>
                <a:buChar char="•"/>
              </a:pPr>
              <a:r>
                <a:rPr lang="en-US" altLang="it-IT" sz="800" dirty="0" err="1">
                  <a:solidFill>
                    <a:schemeClr val="accent5">
                      <a:lumMod val="50000"/>
                    </a:schemeClr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BeautifulSoup</a:t>
              </a:r>
              <a:endParaRPr lang="en-US" altLang="it-IT" sz="800" dirty="0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  <a:p>
              <a:pPr marL="171450" indent="-82550">
                <a:buFont typeface="Arial" panose="020B0604020202020204" pitchFamily="34" charset="0"/>
                <a:buChar char="•"/>
              </a:pPr>
              <a:r>
                <a:rPr lang="en-US" altLang="it-IT" sz="800" dirty="0">
                  <a:solidFill>
                    <a:schemeClr val="accent5">
                      <a:lumMod val="50000"/>
                    </a:schemeClr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PyPDF2</a:t>
              </a:r>
            </a:p>
            <a:p>
              <a:pPr marL="171450" indent="-825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accent5">
                      <a:lumMod val="50000"/>
                    </a:schemeClr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Etc.</a:t>
              </a:r>
              <a:endParaRPr lang="it-IT" sz="1000" dirty="0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63AB3A-5DE7-6A20-F905-DE9AC62EC6AF}"/>
              </a:ext>
            </a:extLst>
          </p:cNvPr>
          <p:cNvGrpSpPr/>
          <p:nvPr/>
        </p:nvGrpSpPr>
        <p:grpSpPr>
          <a:xfrm>
            <a:off x="2777337" y="4641919"/>
            <a:ext cx="4139930" cy="1254056"/>
            <a:chOff x="2777337" y="4641919"/>
            <a:chExt cx="4139930" cy="1254056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EFF5425-D433-A3D1-147E-216ABFEF3EB8}"/>
                </a:ext>
              </a:extLst>
            </p:cNvPr>
            <p:cNvSpPr/>
            <p:nvPr/>
          </p:nvSpPr>
          <p:spPr>
            <a:xfrm>
              <a:off x="2893513" y="4755056"/>
              <a:ext cx="4023754" cy="1140919"/>
            </a:xfrm>
            <a:prstGeom prst="roundRect">
              <a:avLst>
                <a:gd name="adj" fmla="val 530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ED2D659-EEC1-4F35-41A1-08D747F0598A}"/>
                </a:ext>
              </a:extLst>
            </p:cNvPr>
            <p:cNvSpPr txBox="1"/>
            <p:nvPr/>
          </p:nvSpPr>
          <p:spPr>
            <a:xfrm>
              <a:off x="2777337" y="4795806"/>
              <a:ext cx="3006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Cleaning of textual content</a:t>
              </a:r>
              <a:endPara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D74F96-D217-6278-562D-E8EDA3960AF7}"/>
                </a:ext>
              </a:extLst>
            </p:cNvPr>
            <p:cNvSpPr txBox="1"/>
            <p:nvPr/>
          </p:nvSpPr>
          <p:spPr>
            <a:xfrm>
              <a:off x="3000375" y="5116072"/>
              <a:ext cx="38385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Remove code sections </a:t>
              </a:r>
              <a:r>
                <a:rPr lang="en-US" sz="1200" dirty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(e.g. &lt;pre&gt; or &lt;code&gt;)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200" b="1" dirty="0" err="1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Remove</a:t>
              </a:r>
              <a:r>
                <a:rPr lang="it-IT" sz="1200" b="1" dirty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 special symbols </a:t>
              </a:r>
              <a:r>
                <a:rPr lang="it-IT" sz="1200" dirty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(e.g. </a:t>
              </a:r>
              <a:r>
                <a:rPr lang="it-IT" sz="1200" dirty="0" err="1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emojis</a:t>
              </a:r>
              <a:r>
                <a: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b="1" dirty="0" err="1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Unsanitize</a:t>
              </a:r>
              <a:r>
                <a:rPr lang="it-IT" sz="1200" b="1" dirty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 text</a:t>
              </a:r>
              <a:r>
                <a:rPr lang="it-IT" sz="1200" dirty="0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 (e.g. </a:t>
              </a:r>
              <a:r>
                <a:rPr lang="it-IT" sz="1200" dirty="0" err="1">
                  <a:solidFill>
                    <a:schemeClr val="tx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malicious</a:t>
              </a:r>
              <a:r>
                <a: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[.]</a:t>
              </a:r>
              <a:r>
                <a:rPr lang="it-IT" sz="1200" dirty="0" err="1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com</a:t>
              </a:r>
              <a:r>
                <a: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)</a:t>
              </a:r>
              <a:endParaRPr lang="it-IT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FD4C49D5-10F8-47BE-0029-61C146027624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rot="5400000">
              <a:off x="5729163" y="4696819"/>
              <a:ext cx="307775" cy="197976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FCE7CD39-EE98-F8FE-0972-0B89722DA7BF}"/>
              </a:ext>
            </a:extLst>
          </p:cNvPr>
          <p:cNvCxnSpPr>
            <a:cxnSpLocks/>
          </p:cNvCxnSpPr>
          <p:nvPr/>
        </p:nvCxnSpPr>
        <p:spPr>
          <a:xfrm flipV="1">
            <a:off x="6945812" y="4839846"/>
            <a:ext cx="1678910" cy="511581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268E9B72-B88F-F3D2-C3B4-2E703C030E5F}"/>
              </a:ext>
            </a:extLst>
          </p:cNvPr>
          <p:cNvCxnSpPr/>
          <p:nvPr/>
        </p:nvCxnSpPr>
        <p:spPr>
          <a:xfrm>
            <a:off x="8737601" y="4936995"/>
            <a:ext cx="25188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9A6D051D-C33A-8A8E-3EBB-6EED29648AF8}"/>
              </a:ext>
            </a:extLst>
          </p:cNvPr>
          <p:cNvCxnSpPr/>
          <p:nvPr/>
        </p:nvCxnSpPr>
        <p:spPr>
          <a:xfrm>
            <a:off x="8737600" y="5116072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478DB2DE-ADF8-0DBC-645F-836349D4E2D3}"/>
              </a:ext>
            </a:extLst>
          </p:cNvPr>
          <p:cNvCxnSpPr/>
          <p:nvPr/>
        </p:nvCxnSpPr>
        <p:spPr>
          <a:xfrm>
            <a:off x="8737599" y="5284263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ACA83C91-647F-CAA0-128E-514ACC577793}"/>
              </a:ext>
            </a:extLst>
          </p:cNvPr>
          <p:cNvCxnSpPr/>
          <p:nvPr/>
        </p:nvCxnSpPr>
        <p:spPr>
          <a:xfrm>
            <a:off x="8737599" y="5478399"/>
            <a:ext cx="244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96BED7C9-3381-3D8F-937F-588353A09EF0}"/>
              </a:ext>
            </a:extLst>
          </p:cNvPr>
          <p:cNvCxnSpPr/>
          <p:nvPr/>
        </p:nvCxnSpPr>
        <p:spPr>
          <a:xfrm>
            <a:off x="8737598" y="5658581"/>
            <a:ext cx="46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FA25E4-AB30-F3EC-2F6E-4661AB7BF361}"/>
              </a:ext>
            </a:extLst>
          </p:cNvPr>
          <p:cNvSpPr txBox="1"/>
          <p:nvPr/>
        </p:nvSpPr>
        <p:spPr>
          <a:xfrm>
            <a:off x="9490630" y="1661537"/>
            <a:ext cx="1932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REGEX</a:t>
            </a:r>
            <a:r>
              <a:rPr lang="it-IT" sz="14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it-IT" sz="1400" dirty="0" err="1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Categories</a:t>
            </a:r>
            <a:endParaRPr lang="en-US" sz="14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7482A4-08C8-DDB4-DE95-9C977E9F90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9907600" y="2005880"/>
            <a:ext cx="1098764" cy="153352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5BE095A8-13EB-F060-29F9-77118751673C}"/>
              </a:ext>
            </a:extLst>
          </p:cNvPr>
          <p:cNvCxnSpPr>
            <a:cxnSpLocks/>
          </p:cNvCxnSpPr>
          <p:nvPr/>
        </p:nvCxnSpPr>
        <p:spPr>
          <a:xfrm flipV="1">
            <a:off x="9198096" y="2136518"/>
            <a:ext cx="619503" cy="225954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24">
            <a:extLst>
              <a:ext uri="{FF2B5EF4-FFF2-40B4-BE49-F238E27FC236}">
                <a16:creationId xmlns:a16="http://schemas.microsoft.com/office/drawing/2014/main" id="{3C8FA8BD-C751-D0AB-E07B-1BB448D17883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4 / 12</a:t>
            </a:r>
          </a:p>
        </p:txBody>
      </p:sp>
    </p:spTree>
    <p:extLst>
      <p:ext uri="{BB962C8B-B14F-4D97-AF65-F5344CB8AC3E}">
        <p14:creationId xmlns:p14="http://schemas.microsoft.com/office/powerpoint/2010/main" val="23136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0" grpId="0" animBg="1"/>
      <p:bldP spid="10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1C4BE64A-9DDE-2C0B-D95B-C3891C302DA5}"/>
              </a:ext>
            </a:extLst>
          </p:cNvPr>
          <p:cNvSpPr txBox="1"/>
          <p:nvPr/>
        </p:nvSpPr>
        <p:spPr>
          <a:xfrm>
            <a:off x="2209800" y="1768587"/>
            <a:ext cx="9613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Introduced by Google researchers in 2018, BERT is a deep learning language model based on the </a:t>
            </a:r>
            <a:r>
              <a:rPr lang="en-US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Transformer Encoder architecture</a:t>
            </a:r>
            <a:r>
              <a:rPr lang="en-US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. We treat it like a </a:t>
            </a:r>
            <a:r>
              <a:rPr lang="en-US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Black Box </a:t>
            </a:r>
            <a:r>
              <a:rPr lang="en-US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system. </a:t>
            </a:r>
          </a:p>
          <a:p>
            <a:endParaRPr lang="en-US" sz="200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BERT (</a:t>
                </a:r>
                <a:r>
                  <a:rPr 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Bidirectional</a:t>
                </a:r>
                <a:r>
                  <a:rPr 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Encoder </a:t>
                </a:r>
                <a:r>
                  <a:rPr lang="it-IT" sz="2400" b="1" dirty="0" err="1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Representations</a:t>
                </a:r>
                <a:r>
                  <a:rPr 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 from Transformers)</a:t>
                </a:r>
                <a:endParaRPr lang="en-US" altLang="it-IT" sz="24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pic>
        <p:nvPicPr>
          <p:cNvPr id="1026" name="Picture 2" descr="Bert | Spotify">
            <a:extLst>
              <a:ext uri="{FF2B5EF4-FFF2-40B4-BE49-F238E27FC236}">
                <a16:creationId xmlns:a16="http://schemas.microsoft.com/office/drawing/2014/main" id="{4C5E4D85-248C-4656-8FCC-62CBFB930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933" y="1768587"/>
            <a:ext cx="1405467" cy="1405467"/>
          </a:xfrm>
          <a:prstGeom prst="flowChartConnector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689B42-73B1-5B60-495D-E72D4FDF6E65}"/>
              </a:ext>
            </a:extLst>
          </p:cNvPr>
          <p:cNvSpPr txBox="1"/>
          <p:nvPr/>
        </p:nvSpPr>
        <p:spPr>
          <a:xfrm>
            <a:off x="2209800" y="2622035"/>
            <a:ext cx="8282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74638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The model has been pre-trained on a </a:t>
            </a:r>
            <a:r>
              <a:rPr lang="en-US" sz="2000" b="1" dirty="0">
                <a:solidFill>
                  <a:srgbClr val="C000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massive corpus of unlabeled text.</a:t>
            </a:r>
            <a:r>
              <a:rPr lang="en-US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</a:p>
          <a:p>
            <a:pPr marL="457200" indent="-274638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We use it for </a:t>
            </a:r>
            <a:r>
              <a:rPr lang="en-US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Binary Text Classification </a:t>
            </a:r>
            <a:r>
              <a:rPr lang="en-US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and </a:t>
            </a:r>
            <a:r>
              <a:rPr lang="en-US" sz="2000" b="1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Named Entity Recognition</a:t>
            </a:r>
            <a:r>
              <a:rPr lang="en-US" sz="2000" dirty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.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0B938A82-77BA-36AA-02EE-E44DF55EB014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5 / 12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C74A21D-ACEE-C5D3-770F-FE68C704F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18" r="60172" b="7234"/>
          <a:stretch/>
        </p:blipFill>
        <p:spPr>
          <a:xfrm>
            <a:off x="2151692" y="4120741"/>
            <a:ext cx="3732894" cy="2004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22DF6C6-4ED7-52CF-BE79-209735731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921" y="3699171"/>
            <a:ext cx="3170224" cy="27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0E96AFA4-2C4E-BBDE-5CB4-A9947855078B}"/>
              </a:ext>
            </a:extLst>
          </p:cNvPr>
          <p:cNvGrpSpPr/>
          <p:nvPr/>
        </p:nvGrpSpPr>
        <p:grpSpPr>
          <a:xfrm>
            <a:off x="169491" y="2390115"/>
            <a:ext cx="3043288" cy="830997"/>
            <a:chOff x="67672" y="2547883"/>
            <a:chExt cx="3043288" cy="8309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79CD5D-27DF-908F-3C7A-8D70BE579991}"/>
                </a:ext>
              </a:extLst>
            </p:cNvPr>
            <p:cNvSpPr txBox="1"/>
            <p:nvPr/>
          </p:nvSpPr>
          <p:spPr>
            <a:xfrm>
              <a:off x="67672" y="2547883"/>
              <a:ext cx="30432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To do this, the malware first loads the pla.dll</a:t>
              </a:r>
              <a:r>
                <a:rPr lang="en-US" sz="1200" dirty="0">
                  <a:latin typeface="Consolas" panose="020B06090202040302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library and zeroes out a chunk of bytes inside its code section. 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795A733-9240-0369-6430-EB2C2EAE2236}"/>
                </a:ext>
              </a:extLst>
            </p:cNvPr>
            <p:cNvSpPr/>
            <p:nvPr/>
          </p:nvSpPr>
          <p:spPr>
            <a:xfrm>
              <a:off x="1168961" y="2784597"/>
              <a:ext cx="677951" cy="197781"/>
            </a:xfrm>
            <a:prstGeom prst="roundRect">
              <a:avLst/>
            </a:prstGeom>
            <a:solidFill>
              <a:srgbClr val="0CFC3A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Binary Text Classifier – Fine-tuning 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FBC4EED-6F96-E375-C4D1-453065B3CA77}"/>
              </a:ext>
            </a:extLst>
          </p:cNvPr>
          <p:cNvGrpSpPr/>
          <p:nvPr/>
        </p:nvGrpSpPr>
        <p:grpSpPr>
          <a:xfrm>
            <a:off x="1086919" y="3442507"/>
            <a:ext cx="1044132" cy="2475442"/>
            <a:chOff x="1086919" y="3442507"/>
            <a:chExt cx="1044132" cy="247544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300CEC3-468C-E653-A92F-AB89F21C3FD6}"/>
                </a:ext>
              </a:extLst>
            </p:cNvPr>
            <p:cNvGrpSpPr/>
            <p:nvPr/>
          </p:nvGrpSpPr>
          <p:grpSpPr>
            <a:xfrm>
              <a:off x="1086919" y="3442507"/>
              <a:ext cx="1044132" cy="2475442"/>
              <a:chOff x="626533" y="3636433"/>
              <a:chExt cx="1044132" cy="24754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E143A5D5-AE11-7491-A0CC-03CDDA786920}"/>
                  </a:ext>
                </a:extLst>
              </p:cNvPr>
              <p:cNvSpPr/>
              <p:nvPr/>
            </p:nvSpPr>
            <p:spPr>
              <a:xfrm>
                <a:off x="626533" y="3636433"/>
                <a:ext cx="364067" cy="2475442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0CED9B9C-0DF6-5B5C-1DA7-681F5B8022F4}"/>
                  </a:ext>
                </a:extLst>
              </p:cNvPr>
              <p:cNvSpPr/>
              <p:nvPr/>
            </p:nvSpPr>
            <p:spPr>
              <a:xfrm>
                <a:off x="714333" y="3721546"/>
                <a:ext cx="180000" cy="180000"/>
              </a:xfrm>
              <a:prstGeom prst="flowChartConnector">
                <a:avLst/>
              </a:prstGeom>
              <a:solidFill>
                <a:srgbClr val="FFA098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D1A8DAB6-024F-110A-3B99-EBA03E5937EC}"/>
                  </a:ext>
                </a:extLst>
              </p:cNvPr>
              <p:cNvSpPr/>
              <p:nvPr/>
            </p:nvSpPr>
            <p:spPr>
              <a:xfrm>
                <a:off x="714333" y="3976689"/>
                <a:ext cx="180000" cy="180000"/>
              </a:xfrm>
              <a:prstGeom prst="flowChartConnec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4A6C5C-168F-53C1-B872-B2ECA037DB23}"/>
                  </a:ext>
                </a:extLst>
              </p:cNvPr>
              <p:cNvSpPr txBox="1"/>
              <p:nvPr/>
            </p:nvSpPr>
            <p:spPr>
              <a:xfrm>
                <a:off x="930140" y="3673046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[CLS]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7BA46B-2A48-8A46-DF20-7F92A4F06554}"/>
                  </a:ext>
                </a:extLst>
              </p:cNvPr>
              <p:cNvSpPr txBox="1"/>
              <p:nvPr/>
            </p:nvSpPr>
            <p:spPr>
              <a:xfrm>
                <a:off x="929500" y="3926632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To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775D4428-52CF-2F35-2800-E9037F83F0BF}"/>
                  </a:ext>
                </a:extLst>
              </p:cNvPr>
              <p:cNvSpPr/>
              <p:nvPr/>
            </p:nvSpPr>
            <p:spPr>
              <a:xfrm>
                <a:off x="714333" y="4230275"/>
                <a:ext cx="180000" cy="180000"/>
              </a:xfrm>
              <a:prstGeom prst="flowChartConnec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3145C3-1DB4-8A5B-1ACD-5263AF5B72AD}"/>
                  </a:ext>
                </a:extLst>
              </p:cNvPr>
              <p:cNvSpPr txBox="1"/>
              <p:nvPr/>
            </p:nvSpPr>
            <p:spPr>
              <a:xfrm>
                <a:off x="929500" y="4180218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do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A1FD0279-63D4-7E7B-5223-5B6945A5AAD4}"/>
                  </a:ext>
                </a:extLst>
              </p:cNvPr>
              <p:cNvSpPr/>
              <p:nvPr/>
            </p:nvSpPr>
            <p:spPr>
              <a:xfrm>
                <a:off x="720214" y="4659672"/>
                <a:ext cx="180000" cy="180000"/>
              </a:xfrm>
              <a:prstGeom prst="flowChartConnecto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EF3079-4E7D-5522-CD8C-7DC655AF6D40}"/>
                  </a:ext>
                </a:extLst>
              </p:cNvPr>
              <p:cNvSpPr txBox="1"/>
              <p:nvPr/>
            </p:nvSpPr>
            <p:spPr>
              <a:xfrm>
                <a:off x="671641" y="4366088"/>
                <a:ext cx="8279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…     …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FA5CCC-7960-39F6-7E88-96487ACC9195}"/>
                  </a:ext>
                </a:extLst>
              </p:cNvPr>
              <p:cNvSpPr txBox="1"/>
              <p:nvPr/>
            </p:nvSpPr>
            <p:spPr>
              <a:xfrm>
                <a:off x="944851" y="4617418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[IOC]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BC46C5F-C357-B537-7156-DEE1567E9C32}"/>
                  </a:ext>
                </a:extLst>
              </p:cNvPr>
              <p:cNvGrpSpPr/>
              <p:nvPr/>
            </p:nvGrpSpPr>
            <p:grpSpPr>
              <a:xfrm>
                <a:off x="721802" y="4864573"/>
                <a:ext cx="948863" cy="276999"/>
                <a:chOff x="720214" y="4858223"/>
                <a:chExt cx="948863" cy="276999"/>
              </a:xfrm>
            </p:grpSpPr>
            <p:sp>
              <p:nvSpPr>
                <p:cNvPr id="42" name="Flowchart: Connector 41">
                  <a:extLst>
                    <a:ext uri="{FF2B5EF4-FFF2-40B4-BE49-F238E27FC236}">
                      <a16:creationId xmlns:a16="http://schemas.microsoft.com/office/drawing/2014/main" id="{2057AD30-32C9-AB8A-BB0D-1AADA8E65F8D}"/>
                    </a:ext>
                  </a:extLst>
                </p:cNvPr>
                <p:cNvSpPr/>
                <p:nvPr/>
              </p:nvSpPr>
              <p:spPr>
                <a:xfrm>
                  <a:off x="720214" y="4900477"/>
                  <a:ext cx="180000" cy="180000"/>
                </a:xfrm>
                <a:prstGeom prst="flowChartConnector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B08788F-DEBA-138F-6E39-66A29210E8FB}"/>
                    </a:ext>
                  </a:extLst>
                </p:cNvPr>
                <p:cNvSpPr txBox="1"/>
                <p:nvPr/>
              </p:nvSpPr>
              <p:spPr>
                <a:xfrm>
                  <a:off x="944851" y="4858223"/>
                  <a:ext cx="7242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Slab" pitchFamily="2" charset="0"/>
                      <a:ea typeface="Roboto Slab" pitchFamily="2" charset="0"/>
                      <a:cs typeface="Roboto Slab" pitchFamily="2" charset="0"/>
                    </a:rPr>
                    <a:t>pla.dll</a:t>
                  </a:r>
                  <a:endParaRPr lang="it-IT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31EA53-6B38-4EDE-316F-854BBF157728}"/>
                  </a:ext>
                </a:extLst>
              </p:cNvPr>
              <p:cNvSpPr txBox="1"/>
              <p:nvPr/>
            </p:nvSpPr>
            <p:spPr>
              <a:xfrm>
                <a:off x="944851" y="5120983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[IOC]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5236BD85-7E6B-7F5D-A934-4700A536D633}"/>
                  </a:ext>
                </a:extLst>
              </p:cNvPr>
              <p:cNvSpPr/>
              <p:nvPr/>
            </p:nvSpPr>
            <p:spPr>
              <a:xfrm>
                <a:off x="721802" y="5169482"/>
                <a:ext cx="180000" cy="180000"/>
              </a:xfrm>
              <a:prstGeom prst="flowChartConnecto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F9B4AAC-EDD9-97A4-2091-E38D48948EF4}"/>
                  </a:ext>
                </a:extLst>
              </p:cNvPr>
              <p:cNvSpPr txBox="1"/>
              <p:nvPr/>
            </p:nvSpPr>
            <p:spPr>
              <a:xfrm>
                <a:off x="668465" y="5307357"/>
                <a:ext cx="8279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…     …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6827DB7-8902-02EB-D5BC-2339EBC59874}"/>
                  </a:ext>
                </a:extLst>
              </p:cNvPr>
              <p:cNvGrpSpPr/>
              <p:nvPr/>
            </p:nvGrpSpPr>
            <p:grpSpPr>
              <a:xfrm>
                <a:off x="712808" y="5547790"/>
                <a:ext cx="948863" cy="276999"/>
                <a:chOff x="720214" y="4858223"/>
                <a:chExt cx="948863" cy="276999"/>
              </a:xfrm>
            </p:grpSpPr>
            <p:sp>
              <p:nvSpPr>
                <p:cNvPr id="51" name="Flowchart: Connector 50">
                  <a:extLst>
                    <a:ext uri="{FF2B5EF4-FFF2-40B4-BE49-F238E27FC236}">
                      <a16:creationId xmlns:a16="http://schemas.microsoft.com/office/drawing/2014/main" id="{73178F1B-C3B9-3492-0D0C-AF9977EE20FA}"/>
                    </a:ext>
                  </a:extLst>
                </p:cNvPr>
                <p:cNvSpPr/>
                <p:nvPr/>
              </p:nvSpPr>
              <p:spPr>
                <a:xfrm>
                  <a:off x="720214" y="4900477"/>
                  <a:ext cx="180000" cy="180000"/>
                </a:xfrm>
                <a:prstGeom prst="flowChartConnector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D386DF2-E99C-13D0-12FB-1C8503792EB3}"/>
                    </a:ext>
                  </a:extLst>
                </p:cNvPr>
                <p:cNvSpPr txBox="1"/>
                <p:nvPr/>
              </p:nvSpPr>
              <p:spPr>
                <a:xfrm>
                  <a:off x="944851" y="4858223"/>
                  <a:ext cx="7242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Slab" pitchFamily="2" charset="0"/>
                      <a:ea typeface="Roboto Slab" pitchFamily="2" charset="0"/>
                      <a:cs typeface="Roboto Slab" pitchFamily="2" charset="0"/>
                    </a:rPr>
                    <a:t>[SEP]</a:t>
                  </a:r>
                  <a:endParaRPr lang="it-IT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907069-816F-621F-FA22-ECBF825754C9}"/>
                  </a:ext>
                </a:extLst>
              </p:cNvPr>
              <p:cNvSpPr txBox="1"/>
              <p:nvPr/>
            </p:nvSpPr>
            <p:spPr>
              <a:xfrm>
                <a:off x="935857" y="5804200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[PAD]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E8AAFE70-4862-6472-F332-BC68AFD64273}"/>
                  </a:ext>
                </a:extLst>
              </p:cNvPr>
              <p:cNvSpPr/>
              <p:nvPr/>
            </p:nvSpPr>
            <p:spPr>
              <a:xfrm>
                <a:off x="712808" y="5852699"/>
                <a:ext cx="180000" cy="1800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2463FFB-F5DB-814B-DDB2-7A1A04B25C94}"/>
                </a:ext>
              </a:extLst>
            </p:cNvPr>
            <p:cNvSpPr/>
            <p:nvPr/>
          </p:nvSpPr>
          <p:spPr>
            <a:xfrm>
              <a:off x="1406347" y="4714083"/>
              <a:ext cx="590861" cy="197781"/>
            </a:xfrm>
            <a:prstGeom prst="roundRect">
              <a:avLst/>
            </a:prstGeom>
            <a:solidFill>
              <a:srgbClr val="0CFC3A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DC2DC2D-2C8C-22E1-327B-9CA4B892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294" y="5746912"/>
            <a:ext cx="499255" cy="5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5">
            <a:extLst>
              <a:ext uri="{FF2B5EF4-FFF2-40B4-BE49-F238E27FC236}">
                <a16:creationId xmlns:a16="http://schemas.microsoft.com/office/drawing/2014/main" id="{C1344DA4-5AFC-75DC-BE89-0EC2DADC1FCB}"/>
              </a:ext>
            </a:extLst>
          </p:cNvPr>
          <p:cNvSpPr txBox="1"/>
          <p:nvPr/>
        </p:nvSpPr>
        <p:spPr>
          <a:xfrm>
            <a:off x="10124816" y="5724557"/>
            <a:ext cx="898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it-IT" sz="1000" dirty="0">
              <a:solidFill>
                <a:schemeClr val="accent5">
                  <a:lumMod val="50000"/>
                </a:schemeClr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1" name="TextBox 45">
            <a:extLst>
              <a:ext uri="{FF2B5EF4-FFF2-40B4-BE49-F238E27FC236}">
                <a16:creationId xmlns:a16="http://schemas.microsoft.com/office/drawing/2014/main" id="{93D559D7-27A4-C3C1-79CF-E4BDB7C393FE}"/>
              </a:ext>
            </a:extLst>
          </p:cNvPr>
          <p:cNvSpPr txBox="1"/>
          <p:nvPr/>
        </p:nvSpPr>
        <p:spPr>
          <a:xfrm>
            <a:off x="10061524" y="5755885"/>
            <a:ext cx="193623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82550">
              <a:buFont typeface="Arial" panose="020B0604020202020204" pitchFamily="34" charset="0"/>
              <a:buChar char="•"/>
            </a:pPr>
            <a:r>
              <a:rPr lang="en-US" altLang="it-IT" sz="900" dirty="0" err="1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HuggingFace</a:t>
            </a:r>
            <a:r>
              <a:rPr lang="en-US" altLang="it-IT" sz="900" dirty="0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Transformers</a:t>
            </a:r>
          </a:p>
          <a:p>
            <a:pPr marL="171450" indent="-82550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PyTorch</a:t>
            </a:r>
            <a:endParaRPr lang="en-US" sz="900" dirty="0">
              <a:solidFill>
                <a:schemeClr val="accent5">
                  <a:lumMod val="50000"/>
                </a:schemeClr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171450" indent="-825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Numpy, Pandas, etc. </a:t>
            </a:r>
            <a:endParaRPr lang="it-IT" sz="1050" dirty="0">
              <a:solidFill>
                <a:schemeClr val="accent5">
                  <a:lumMod val="50000"/>
                </a:schemeClr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0421AA1A-9EBC-8018-8FC0-F79378552F79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6 / 12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E04C7F2-11EF-536A-6252-70EB1D4EC1C6}"/>
              </a:ext>
            </a:extLst>
          </p:cNvPr>
          <p:cNvGrpSpPr/>
          <p:nvPr/>
        </p:nvGrpSpPr>
        <p:grpSpPr>
          <a:xfrm>
            <a:off x="2041791" y="2268487"/>
            <a:ext cx="8160407" cy="3804495"/>
            <a:chOff x="2041791" y="2268487"/>
            <a:chExt cx="8160407" cy="3804495"/>
          </a:xfrm>
        </p:grpSpPr>
        <p:pic>
          <p:nvPicPr>
            <p:cNvPr id="1025" name="Picture 1024" descr="A diagram of a cell phone&#10;&#10;Description automatically generated">
              <a:extLst>
                <a:ext uri="{FF2B5EF4-FFF2-40B4-BE49-F238E27FC236}">
                  <a16:creationId xmlns:a16="http://schemas.microsoft.com/office/drawing/2014/main" id="{28441BE8-700D-3D56-695E-F81DDC153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1791" y="2268487"/>
              <a:ext cx="8160407" cy="3804495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152E83B-558B-CDDC-3360-7DE1E538574C}"/>
                </a:ext>
              </a:extLst>
            </p:cNvPr>
            <p:cNvSpPr txBox="1"/>
            <p:nvPr/>
          </p:nvSpPr>
          <p:spPr>
            <a:xfrm>
              <a:off x="3880027" y="3271506"/>
              <a:ext cx="156375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Contextual Representations</a:t>
              </a: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23753FB-70BD-242B-D1DC-88442A7370C0}"/>
              </a:ext>
            </a:extLst>
          </p:cNvPr>
          <p:cNvGrpSpPr/>
          <p:nvPr/>
        </p:nvGrpSpPr>
        <p:grpSpPr>
          <a:xfrm>
            <a:off x="290527" y="1953783"/>
            <a:ext cx="11363215" cy="4214566"/>
            <a:chOff x="290527" y="1953783"/>
            <a:chExt cx="11363215" cy="4214566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2EC89E33-2630-9517-9FAB-1C57905D6A08}"/>
                </a:ext>
              </a:extLst>
            </p:cNvPr>
            <p:cNvGrpSpPr/>
            <p:nvPr/>
          </p:nvGrpSpPr>
          <p:grpSpPr>
            <a:xfrm>
              <a:off x="5063124" y="3425149"/>
              <a:ext cx="6590618" cy="2743200"/>
              <a:chOff x="5063124" y="3425149"/>
              <a:chExt cx="6590618" cy="2743200"/>
            </a:xfrm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CA7AF232-3E8B-2965-156B-B697803CC91F}"/>
                  </a:ext>
                </a:extLst>
              </p:cNvPr>
              <p:cNvGrpSpPr/>
              <p:nvPr/>
            </p:nvGrpSpPr>
            <p:grpSpPr>
              <a:xfrm>
                <a:off x="6900897" y="3792298"/>
                <a:ext cx="4752845" cy="1640139"/>
                <a:chOff x="6400383" y="4274668"/>
                <a:chExt cx="4752845" cy="1640139"/>
              </a:xfrm>
            </p:grpSpPr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9753F284-77E6-5606-1014-77FD1D8DB3A2}"/>
                    </a:ext>
                  </a:extLst>
                </p:cNvPr>
                <p:cNvGrpSpPr/>
                <p:nvPr/>
              </p:nvGrpSpPr>
              <p:grpSpPr>
                <a:xfrm>
                  <a:off x="6589601" y="4653104"/>
                  <a:ext cx="4563627" cy="1261703"/>
                  <a:chOff x="6589601" y="4653104"/>
                  <a:chExt cx="4563627" cy="1261703"/>
                </a:xfrm>
              </p:grpSpPr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6B9D5153-D66E-DC7B-E08B-65659C75AC3F}"/>
                      </a:ext>
                    </a:extLst>
                  </p:cNvPr>
                  <p:cNvSpPr/>
                  <p:nvPr/>
                </p:nvSpPr>
                <p:spPr>
                  <a:xfrm>
                    <a:off x="7188229" y="4945224"/>
                    <a:ext cx="3964999" cy="96958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85750" indent="-196850">
                      <a:buFont typeface="Arial" panose="020B0604020202020204" pitchFamily="34" charset="0"/>
                      <a:buChar char="•"/>
                    </a:pPr>
                    <a:r>
                      <a:rPr lang="en-US" sz="1400" b="1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rPr>
                      <a:t>370 </a:t>
                    </a:r>
                    <a:r>
                      <a:rPr lang="en-US" sz="140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rPr>
                      <a:t>online scraped CTI reports/articles</a:t>
                    </a:r>
                  </a:p>
                  <a:p>
                    <a:pPr marL="285750" indent="-196850">
                      <a:buFont typeface="Arial" panose="020B0604020202020204" pitchFamily="34" charset="0"/>
                      <a:buChar char="•"/>
                    </a:pPr>
                    <a:r>
                      <a:rPr lang="en-US" sz="1400" b="1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rPr>
                      <a:t>1700 </a:t>
                    </a:r>
                    <a:r>
                      <a:rPr lang="en-US" sz="140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rPr>
                      <a:t>manually labeled putative IoC sentences </a:t>
                    </a:r>
                  </a:p>
                  <a:p>
                    <a:pPr marL="285750" indent="-196850">
                      <a:buFont typeface="Arial" panose="020B0604020202020204" pitchFamily="34" charset="0"/>
                      <a:buChar char="•"/>
                    </a:pPr>
                    <a:r>
                      <a:rPr lang="en-US" sz="1400" b="1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rPr>
                      <a:t>70% </a:t>
                    </a:r>
                    <a:r>
                      <a:rPr lang="en-US" sz="140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rPr>
                      <a:t>true-IoC sentences</a:t>
                    </a:r>
                  </a:p>
                </p:txBody>
              </p:sp>
              <p:cxnSp>
                <p:nvCxnSpPr>
                  <p:cNvPr id="1029" name="Connector: Curved 1028">
                    <a:extLst>
                      <a:ext uri="{FF2B5EF4-FFF2-40B4-BE49-F238E27FC236}">
                        <a16:creationId xmlns:a16="http://schemas.microsoft.com/office/drawing/2014/main" id="{1A33464C-6D2E-3B79-1C67-6F44073D58C0}"/>
                      </a:ext>
                    </a:extLst>
                  </p:cNvPr>
                  <p:cNvCxnSpPr>
                    <a:cxnSpLocks/>
                    <a:stCxn id="1027" idx="1"/>
                    <a:endCxn id="1041" idx="2"/>
                  </p:cNvCxnSpPr>
                  <p:nvPr/>
                </p:nvCxnSpPr>
                <p:spPr>
                  <a:xfrm rot="10800000">
                    <a:off x="6589601" y="4653104"/>
                    <a:ext cx="598628" cy="776912"/>
                  </a:xfrm>
                  <a:prstGeom prst="curvedConnector2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041" name="Picture 1040">
                  <a:extLst>
                    <a:ext uri="{FF2B5EF4-FFF2-40B4-BE49-F238E27FC236}">
                      <a16:creationId xmlns:a16="http://schemas.microsoft.com/office/drawing/2014/main" id="{47D26A3B-F47E-341B-0DD0-40D4B9264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00383" y="4274668"/>
                  <a:ext cx="378436" cy="378436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14" name="Grafico 13">
                <a:extLst>
                  <a:ext uri="{FF2B5EF4-FFF2-40B4-BE49-F238E27FC236}">
                    <a16:creationId xmlns:a16="http://schemas.microsoft.com/office/drawing/2014/main" id="{9E421E7E-79A3-47C4-D46C-F27CF6043DA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32118813"/>
                  </p:ext>
                </p:extLst>
              </p:nvPr>
            </p:nvGraphicFramePr>
            <p:xfrm>
              <a:off x="5063124" y="3425149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</p:grpSp>
        <p:sp>
          <p:nvSpPr>
            <p:cNvPr id="13" name="Rectangle: Rounded Corners 15">
              <a:extLst>
                <a:ext uri="{FF2B5EF4-FFF2-40B4-BE49-F238E27FC236}">
                  <a16:creationId xmlns:a16="http://schemas.microsoft.com/office/drawing/2014/main" id="{FE811D06-2B1F-82B9-C553-29DE7391DD65}"/>
                </a:ext>
              </a:extLst>
            </p:cNvPr>
            <p:cNvSpPr/>
            <p:nvPr/>
          </p:nvSpPr>
          <p:spPr>
            <a:xfrm>
              <a:off x="290527" y="1953783"/>
              <a:ext cx="5023156" cy="4056017"/>
            </a:xfrm>
            <a:prstGeom prst="roundRect">
              <a:avLst>
                <a:gd name="adj" fmla="val 1146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b="1" dirty="0" err="1">
                  <a:solidFill>
                    <a:srgbClr val="C00000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Pre-trained</a:t>
              </a:r>
              <a:r>
                <a:rPr lang="it-IT" b="1" dirty="0">
                  <a:solidFill>
                    <a:srgbClr val="C00000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 and ready-to-use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9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alculator&#10;&#10;Description automatically generated">
            <a:extLst>
              <a:ext uri="{FF2B5EF4-FFF2-40B4-BE49-F238E27FC236}">
                <a16:creationId xmlns:a16="http://schemas.microsoft.com/office/drawing/2014/main" id="{25C5440A-FA26-756F-C34E-F32D0E273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9"/>
          <a:stretch/>
        </p:blipFill>
        <p:spPr>
          <a:xfrm>
            <a:off x="2035434" y="2632617"/>
            <a:ext cx="7009256" cy="343459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E96AFA4-2C4E-BBDE-5CB4-A9947855078B}"/>
              </a:ext>
            </a:extLst>
          </p:cNvPr>
          <p:cNvGrpSpPr/>
          <p:nvPr/>
        </p:nvGrpSpPr>
        <p:grpSpPr>
          <a:xfrm>
            <a:off x="169491" y="2390115"/>
            <a:ext cx="3043288" cy="830997"/>
            <a:chOff x="67672" y="2547883"/>
            <a:chExt cx="3043288" cy="8309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79CD5D-27DF-908F-3C7A-8D70BE579991}"/>
                </a:ext>
              </a:extLst>
            </p:cNvPr>
            <p:cNvSpPr txBox="1"/>
            <p:nvPr/>
          </p:nvSpPr>
          <p:spPr>
            <a:xfrm>
              <a:off x="67672" y="2547883"/>
              <a:ext cx="30432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To do this, the malware first loads the pla.dll</a:t>
              </a:r>
              <a:r>
                <a:rPr lang="en-US" sz="1200" dirty="0">
                  <a:latin typeface="Consolas" panose="020B06090202040302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library and zeroes out a chunk of bytes inside its code section. 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795A733-9240-0369-6430-EB2C2EAE2236}"/>
                </a:ext>
              </a:extLst>
            </p:cNvPr>
            <p:cNvSpPr/>
            <p:nvPr/>
          </p:nvSpPr>
          <p:spPr>
            <a:xfrm>
              <a:off x="1168961" y="2784597"/>
              <a:ext cx="677951" cy="197781"/>
            </a:xfrm>
            <a:prstGeom prst="roundRect">
              <a:avLst/>
            </a:prstGeom>
            <a:solidFill>
              <a:srgbClr val="0CFC3A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14DE4-050B-ED8F-21BF-9103344A5A9F}"/>
              </a:ext>
            </a:extLst>
          </p:cNvPr>
          <p:cNvGrpSpPr/>
          <p:nvPr/>
        </p:nvGrpSpPr>
        <p:grpSpPr>
          <a:xfrm>
            <a:off x="0" y="0"/>
            <a:ext cx="12192000" cy="408404"/>
            <a:chOff x="0" y="-69850"/>
            <a:chExt cx="12192000" cy="4084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2527EE-AD49-B32F-3301-7014C46C9B20}"/>
                </a:ext>
              </a:extLst>
            </p:cNvPr>
            <p:cNvSpPr/>
            <p:nvPr/>
          </p:nvSpPr>
          <p:spPr>
            <a:xfrm>
              <a:off x="0" y="-69850"/>
              <a:ext cx="12192000" cy="338553"/>
            </a:xfrm>
            <a:prstGeom prst="rect">
              <a:avLst/>
            </a:prstGeom>
            <a:solidFill>
              <a:srgbClr val="339371"/>
            </a:solidFill>
            <a:ln>
              <a:solidFill>
                <a:srgbClr val="3393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AB189F-2351-8498-6E91-D1D1DAC8FCC8}"/>
                </a:ext>
              </a:extLst>
            </p:cNvPr>
            <p:cNvSpPr/>
            <p:nvPr/>
          </p:nvSpPr>
          <p:spPr>
            <a:xfrm>
              <a:off x="0" y="268704"/>
              <a:ext cx="12192000" cy="698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0FB48DD-8F25-60F3-F701-ADC0F272B3EC}"/>
              </a:ext>
            </a:extLst>
          </p:cNvPr>
          <p:cNvSpPr/>
          <p:nvPr/>
        </p:nvSpPr>
        <p:spPr>
          <a:xfrm>
            <a:off x="0" y="6515101"/>
            <a:ext cx="12192000" cy="342900"/>
          </a:xfrm>
          <a:prstGeom prst="rect">
            <a:avLst/>
          </a:prstGeom>
          <a:solidFill>
            <a:srgbClr val="339371"/>
          </a:solidFill>
          <a:ln>
            <a:solidFill>
              <a:srgbClr val="339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83C388-E8A2-3F63-FA9C-9224B3C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E185C97E-792A-E50D-7EEE-034E1132A3BA}"/>
              </a:ext>
            </a:extLst>
          </p:cNvPr>
          <p:cNvGrpSpPr/>
          <p:nvPr/>
        </p:nvGrpSpPr>
        <p:grpSpPr>
          <a:xfrm>
            <a:off x="493741" y="712667"/>
            <a:ext cx="11160001" cy="832057"/>
            <a:chOff x="493741" y="712667"/>
            <a:chExt cx="11160001" cy="832057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37EE249E-FB5C-6319-A78B-FD83431FF351}"/>
                </a:ext>
              </a:extLst>
            </p:cNvPr>
            <p:cNvGrpSpPr/>
            <p:nvPr/>
          </p:nvGrpSpPr>
          <p:grpSpPr>
            <a:xfrm>
              <a:off x="493741" y="712667"/>
              <a:ext cx="11160001" cy="461665"/>
              <a:chOff x="493741" y="712667"/>
              <a:chExt cx="11160001" cy="461665"/>
            </a:xfrm>
          </p:grpSpPr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053EDEC5-8516-E4D9-6BE3-05A66F83A7F7}"/>
                  </a:ext>
                </a:extLst>
              </p:cNvPr>
              <p:cNvSpPr txBox="1"/>
              <p:nvPr/>
            </p:nvSpPr>
            <p:spPr>
              <a:xfrm>
                <a:off x="493741" y="712667"/>
                <a:ext cx="89264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it-IT" sz="2400" b="1" dirty="0"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NER Classifier – Fine-tuning</a:t>
                </a:r>
              </a:p>
            </p:txBody>
          </p: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0148F36-97A1-E1F0-C039-FB0E57BCA69B}"/>
                  </a:ext>
                </a:extLst>
              </p:cNvPr>
              <p:cNvCxnSpPr/>
              <p:nvPr/>
            </p:nvCxnSpPr>
            <p:spPr>
              <a:xfrm>
                <a:off x="493742" y="1174332"/>
                <a:ext cx="111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AB1709B4-0572-EC22-38A0-F189AC304833}"/>
                </a:ext>
              </a:extLst>
            </p:cNvPr>
            <p:cNvSpPr txBox="1"/>
            <p:nvPr/>
          </p:nvSpPr>
          <p:spPr>
            <a:xfrm>
              <a:off x="6707105" y="1206170"/>
              <a:ext cx="4946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it-IT" sz="1600" b="1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Proposed Approach 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FBC4EED-6F96-E375-C4D1-453065B3CA77}"/>
              </a:ext>
            </a:extLst>
          </p:cNvPr>
          <p:cNvGrpSpPr/>
          <p:nvPr/>
        </p:nvGrpSpPr>
        <p:grpSpPr>
          <a:xfrm>
            <a:off x="1086919" y="3442507"/>
            <a:ext cx="1044132" cy="2475442"/>
            <a:chOff x="1086919" y="3442507"/>
            <a:chExt cx="1044132" cy="247544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300CEC3-468C-E653-A92F-AB89F21C3FD6}"/>
                </a:ext>
              </a:extLst>
            </p:cNvPr>
            <p:cNvGrpSpPr/>
            <p:nvPr/>
          </p:nvGrpSpPr>
          <p:grpSpPr>
            <a:xfrm>
              <a:off x="1086919" y="3442507"/>
              <a:ext cx="1044132" cy="2475442"/>
              <a:chOff x="626533" y="3636433"/>
              <a:chExt cx="1044132" cy="24754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E143A5D5-AE11-7491-A0CC-03CDDA786920}"/>
                  </a:ext>
                </a:extLst>
              </p:cNvPr>
              <p:cNvSpPr/>
              <p:nvPr/>
            </p:nvSpPr>
            <p:spPr>
              <a:xfrm>
                <a:off x="626533" y="3636433"/>
                <a:ext cx="364067" cy="2475442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0CED9B9C-0DF6-5B5C-1DA7-681F5B8022F4}"/>
                  </a:ext>
                </a:extLst>
              </p:cNvPr>
              <p:cNvSpPr/>
              <p:nvPr/>
            </p:nvSpPr>
            <p:spPr>
              <a:xfrm>
                <a:off x="714333" y="3721546"/>
                <a:ext cx="180000" cy="180000"/>
              </a:xfrm>
              <a:prstGeom prst="flowChartConnector">
                <a:avLst/>
              </a:prstGeom>
              <a:solidFill>
                <a:srgbClr val="FFA098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D1A8DAB6-024F-110A-3B99-EBA03E5937EC}"/>
                  </a:ext>
                </a:extLst>
              </p:cNvPr>
              <p:cNvSpPr/>
              <p:nvPr/>
            </p:nvSpPr>
            <p:spPr>
              <a:xfrm>
                <a:off x="714333" y="3976689"/>
                <a:ext cx="180000" cy="180000"/>
              </a:xfrm>
              <a:prstGeom prst="flowChartConnec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4A6C5C-168F-53C1-B872-B2ECA037DB23}"/>
                  </a:ext>
                </a:extLst>
              </p:cNvPr>
              <p:cNvSpPr txBox="1"/>
              <p:nvPr/>
            </p:nvSpPr>
            <p:spPr>
              <a:xfrm>
                <a:off x="930140" y="3673046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[CLS]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F7BA46B-2A48-8A46-DF20-7F92A4F06554}"/>
                  </a:ext>
                </a:extLst>
              </p:cNvPr>
              <p:cNvSpPr txBox="1"/>
              <p:nvPr/>
            </p:nvSpPr>
            <p:spPr>
              <a:xfrm>
                <a:off x="929500" y="3926632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To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775D4428-52CF-2F35-2800-E9037F83F0BF}"/>
                  </a:ext>
                </a:extLst>
              </p:cNvPr>
              <p:cNvSpPr/>
              <p:nvPr/>
            </p:nvSpPr>
            <p:spPr>
              <a:xfrm>
                <a:off x="714333" y="4230275"/>
                <a:ext cx="180000" cy="180000"/>
              </a:xfrm>
              <a:prstGeom prst="flowChartConnec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3145C3-1DB4-8A5B-1ACD-5263AF5B72AD}"/>
                  </a:ext>
                </a:extLst>
              </p:cNvPr>
              <p:cNvSpPr txBox="1"/>
              <p:nvPr/>
            </p:nvSpPr>
            <p:spPr>
              <a:xfrm>
                <a:off x="929500" y="4180218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do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A1FD0279-63D4-7E7B-5223-5B6945A5AAD4}"/>
                  </a:ext>
                </a:extLst>
              </p:cNvPr>
              <p:cNvSpPr/>
              <p:nvPr/>
            </p:nvSpPr>
            <p:spPr>
              <a:xfrm>
                <a:off x="720214" y="4659672"/>
                <a:ext cx="180000" cy="180000"/>
              </a:xfrm>
              <a:prstGeom prst="flowChartConnecto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EF3079-4E7D-5522-CD8C-7DC655AF6D40}"/>
                  </a:ext>
                </a:extLst>
              </p:cNvPr>
              <p:cNvSpPr txBox="1"/>
              <p:nvPr/>
            </p:nvSpPr>
            <p:spPr>
              <a:xfrm>
                <a:off x="671641" y="4366088"/>
                <a:ext cx="8279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…     …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FA5CCC-7960-39F6-7E88-96487ACC9195}"/>
                  </a:ext>
                </a:extLst>
              </p:cNvPr>
              <p:cNvSpPr txBox="1"/>
              <p:nvPr/>
            </p:nvSpPr>
            <p:spPr>
              <a:xfrm>
                <a:off x="944851" y="4617418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[IOC]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BC46C5F-C357-B537-7156-DEE1567E9C32}"/>
                  </a:ext>
                </a:extLst>
              </p:cNvPr>
              <p:cNvGrpSpPr/>
              <p:nvPr/>
            </p:nvGrpSpPr>
            <p:grpSpPr>
              <a:xfrm>
                <a:off x="721802" y="4864573"/>
                <a:ext cx="948863" cy="276999"/>
                <a:chOff x="720214" y="4858223"/>
                <a:chExt cx="948863" cy="276999"/>
              </a:xfrm>
            </p:grpSpPr>
            <p:sp>
              <p:nvSpPr>
                <p:cNvPr id="42" name="Flowchart: Connector 41">
                  <a:extLst>
                    <a:ext uri="{FF2B5EF4-FFF2-40B4-BE49-F238E27FC236}">
                      <a16:creationId xmlns:a16="http://schemas.microsoft.com/office/drawing/2014/main" id="{2057AD30-32C9-AB8A-BB0D-1AADA8E65F8D}"/>
                    </a:ext>
                  </a:extLst>
                </p:cNvPr>
                <p:cNvSpPr/>
                <p:nvPr/>
              </p:nvSpPr>
              <p:spPr>
                <a:xfrm>
                  <a:off x="720214" y="4900477"/>
                  <a:ext cx="180000" cy="180000"/>
                </a:xfrm>
                <a:prstGeom prst="flowChartConnector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B08788F-DEBA-138F-6E39-66A29210E8FB}"/>
                    </a:ext>
                  </a:extLst>
                </p:cNvPr>
                <p:cNvSpPr txBox="1"/>
                <p:nvPr/>
              </p:nvSpPr>
              <p:spPr>
                <a:xfrm>
                  <a:off x="944851" y="4858223"/>
                  <a:ext cx="7242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Slab" pitchFamily="2" charset="0"/>
                      <a:ea typeface="Roboto Slab" pitchFamily="2" charset="0"/>
                      <a:cs typeface="Roboto Slab" pitchFamily="2" charset="0"/>
                    </a:rPr>
                    <a:t>pla.dll</a:t>
                  </a:r>
                  <a:endParaRPr lang="it-IT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31EA53-6B38-4EDE-316F-854BBF157728}"/>
                  </a:ext>
                </a:extLst>
              </p:cNvPr>
              <p:cNvSpPr txBox="1"/>
              <p:nvPr/>
            </p:nvSpPr>
            <p:spPr>
              <a:xfrm>
                <a:off x="944851" y="5120983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[IOC]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5236BD85-7E6B-7F5D-A934-4700A536D633}"/>
                  </a:ext>
                </a:extLst>
              </p:cNvPr>
              <p:cNvSpPr/>
              <p:nvPr/>
            </p:nvSpPr>
            <p:spPr>
              <a:xfrm>
                <a:off x="721802" y="5169482"/>
                <a:ext cx="180000" cy="180000"/>
              </a:xfrm>
              <a:prstGeom prst="flowChartConnector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F9B4AAC-EDD9-97A4-2091-E38D48948EF4}"/>
                  </a:ext>
                </a:extLst>
              </p:cNvPr>
              <p:cNvSpPr txBox="1"/>
              <p:nvPr/>
            </p:nvSpPr>
            <p:spPr>
              <a:xfrm>
                <a:off x="668465" y="5307357"/>
                <a:ext cx="8279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…     …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6827DB7-8902-02EB-D5BC-2339EBC59874}"/>
                  </a:ext>
                </a:extLst>
              </p:cNvPr>
              <p:cNvGrpSpPr/>
              <p:nvPr/>
            </p:nvGrpSpPr>
            <p:grpSpPr>
              <a:xfrm>
                <a:off x="712808" y="5547790"/>
                <a:ext cx="948863" cy="276999"/>
                <a:chOff x="720214" y="4858223"/>
                <a:chExt cx="948863" cy="276999"/>
              </a:xfrm>
            </p:grpSpPr>
            <p:sp>
              <p:nvSpPr>
                <p:cNvPr id="51" name="Flowchart: Connector 50">
                  <a:extLst>
                    <a:ext uri="{FF2B5EF4-FFF2-40B4-BE49-F238E27FC236}">
                      <a16:creationId xmlns:a16="http://schemas.microsoft.com/office/drawing/2014/main" id="{73178F1B-C3B9-3492-0D0C-AF9977EE20FA}"/>
                    </a:ext>
                  </a:extLst>
                </p:cNvPr>
                <p:cNvSpPr/>
                <p:nvPr/>
              </p:nvSpPr>
              <p:spPr>
                <a:xfrm>
                  <a:off x="720214" y="4900477"/>
                  <a:ext cx="180000" cy="180000"/>
                </a:xfrm>
                <a:prstGeom prst="flowChartConnector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D386DF2-E99C-13D0-12FB-1C8503792EB3}"/>
                    </a:ext>
                  </a:extLst>
                </p:cNvPr>
                <p:cNvSpPr txBox="1"/>
                <p:nvPr/>
              </p:nvSpPr>
              <p:spPr>
                <a:xfrm>
                  <a:off x="944851" y="4858223"/>
                  <a:ext cx="7242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Slab" pitchFamily="2" charset="0"/>
                      <a:ea typeface="Roboto Slab" pitchFamily="2" charset="0"/>
                      <a:cs typeface="Roboto Slab" pitchFamily="2" charset="0"/>
                    </a:rPr>
                    <a:t>[SEP]</a:t>
                  </a:r>
                  <a:endParaRPr lang="it-IT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907069-816F-621F-FA22-ECBF825754C9}"/>
                  </a:ext>
                </a:extLst>
              </p:cNvPr>
              <p:cNvSpPr txBox="1"/>
              <p:nvPr/>
            </p:nvSpPr>
            <p:spPr>
              <a:xfrm>
                <a:off x="935857" y="5804200"/>
                <a:ext cx="6024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Roboto Slab" pitchFamily="2" charset="0"/>
                    <a:ea typeface="Roboto Slab" pitchFamily="2" charset="0"/>
                    <a:cs typeface="Roboto Slab" pitchFamily="2" charset="0"/>
                  </a:rPr>
                  <a:t>[PAD]</a:t>
                </a:r>
                <a:endParaRPr lang="it-IT" sz="1200" dirty="0">
                  <a:latin typeface="Roboto Slab" pitchFamily="2" charset="0"/>
                  <a:ea typeface="Roboto Slab" pitchFamily="2" charset="0"/>
                  <a:cs typeface="Roboto Slab" pitchFamily="2" charset="0"/>
                </a:endParaRPr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E8AAFE70-4862-6472-F332-BC68AFD64273}"/>
                  </a:ext>
                </a:extLst>
              </p:cNvPr>
              <p:cNvSpPr/>
              <p:nvPr/>
            </p:nvSpPr>
            <p:spPr>
              <a:xfrm>
                <a:off x="712808" y="5852699"/>
                <a:ext cx="180000" cy="1800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2463FFB-F5DB-814B-DDB2-7A1A04B25C94}"/>
                </a:ext>
              </a:extLst>
            </p:cNvPr>
            <p:cNvSpPr/>
            <p:nvPr/>
          </p:nvSpPr>
          <p:spPr>
            <a:xfrm>
              <a:off x="1406347" y="4714083"/>
              <a:ext cx="590861" cy="197781"/>
            </a:xfrm>
            <a:prstGeom prst="roundRect">
              <a:avLst/>
            </a:prstGeom>
            <a:solidFill>
              <a:srgbClr val="0CFC3A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47518C8-785A-3479-4D66-7875A712B17E}"/>
              </a:ext>
            </a:extLst>
          </p:cNvPr>
          <p:cNvSpPr/>
          <p:nvPr/>
        </p:nvSpPr>
        <p:spPr>
          <a:xfrm>
            <a:off x="3965608" y="2390115"/>
            <a:ext cx="1309036" cy="1236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70497-94A4-A0C1-75E7-0A822490CE43}"/>
              </a:ext>
            </a:extLst>
          </p:cNvPr>
          <p:cNvSpPr/>
          <p:nvPr/>
        </p:nvSpPr>
        <p:spPr>
          <a:xfrm>
            <a:off x="5540062" y="2758440"/>
            <a:ext cx="3238178" cy="159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65B60-D74F-1881-7471-06DA15BE51B0}"/>
              </a:ext>
            </a:extLst>
          </p:cNvPr>
          <p:cNvSpPr/>
          <p:nvPr/>
        </p:nvSpPr>
        <p:spPr>
          <a:xfrm>
            <a:off x="5023165" y="2824610"/>
            <a:ext cx="1439940" cy="1312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6850B7-0883-CEA1-1328-8302D2E02035}"/>
              </a:ext>
            </a:extLst>
          </p:cNvPr>
          <p:cNvSpPr/>
          <p:nvPr/>
        </p:nvSpPr>
        <p:spPr>
          <a:xfrm>
            <a:off x="4938634" y="3839258"/>
            <a:ext cx="72000" cy="1607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5E06F-585B-8C9D-E538-AF2A52264F53}"/>
              </a:ext>
            </a:extLst>
          </p:cNvPr>
          <p:cNvSpPr/>
          <p:nvPr/>
        </p:nvSpPr>
        <p:spPr>
          <a:xfrm>
            <a:off x="8183032" y="4798483"/>
            <a:ext cx="1228726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Email Address</a:t>
            </a:r>
            <a:endParaRPr lang="it-IT" sz="1100"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4FA44-1932-06AD-F222-2B9B50A996A9}"/>
              </a:ext>
            </a:extLst>
          </p:cNvPr>
          <p:cNvSpPr/>
          <p:nvPr/>
        </p:nvSpPr>
        <p:spPr>
          <a:xfrm>
            <a:off x="8178696" y="5075495"/>
            <a:ext cx="1228726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File Name</a:t>
            </a:r>
            <a:endParaRPr lang="it-IT" sz="1100"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E63AC-34D8-8C59-3D4D-ACECD8CFF5DE}"/>
              </a:ext>
            </a:extLst>
          </p:cNvPr>
          <p:cNvSpPr/>
          <p:nvPr/>
        </p:nvSpPr>
        <p:spPr>
          <a:xfrm>
            <a:off x="8176680" y="5328674"/>
            <a:ext cx="1228726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URL</a:t>
            </a:r>
            <a:endParaRPr lang="it-IT" sz="1100"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68CA9-F1ED-8982-4A45-EB7A8B78031A}"/>
              </a:ext>
            </a:extLst>
          </p:cNvPr>
          <p:cNvSpPr/>
          <p:nvPr/>
        </p:nvSpPr>
        <p:spPr>
          <a:xfrm>
            <a:off x="8176680" y="5787496"/>
            <a:ext cx="1228726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Vuln. Identifier</a:t>
            </a:r>
            <a:endParaRPr lang="it-IT" sz="1100"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9BBBF4-771A-917E-5C42-B9A043A7D094}"/>
              </a:ext>
            </a:extLst>
          </p:cNvPr>
          <p:cNvGrpSpPr/>
          <p:nvPr/>
        </p:nvGrpSpPr>
        <p:grpSpPr>
          <a:xfrm>
            <a:off x="5706199" y="1448540"/>
            <a:ext cx="5867734" cy="4462001"/>
            <a:chOff x="5706199" y="1448540"/>
            <a:chExt cx="5867734" cy="44620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4E0F27-A503-6DE2-8767-F43BEBF3AD7C}"/>
                </a:ext>
              </a:extLst>
            </p:cNvPr>
            <p:cNvGrpSpPr/>
            <p:nvPr/>
          </p:nvGrpSpPr>
          <p:grpSpPr>
            <a:xfrm>
              <a:off x="5791541" y="1572954"/>
              <a:ext cx="5782392" cy="4337587"/>
              <a:chOff x="5791541" y="1572954"/>
              <a:chExt cx="5782392" cy="4337587"/>
            </a:xfrm>
          </p:grpSpPr>
          <p:cxnSp>
            <p:nvCxnSpPr>
              <p:cNvPr id="17" name="Connector: Curved 16">
                <a:extLst>
                  <a:ext uri="{FF2B5EF4-FFF2-40B4-BE49-F238E27FC236}">
                    <a16:creationId xmlns:a16="http://schemas.microsoft.com/office/drawing/2014/main" id="{9C503587-F3AE-3B11-2BC4-5591ADB5D98A}"/>
                  </a:ext>
                </a:extLst>
              </p:cNvPr>
              <p:cNvCxnSpPr>
                <a:cxnSpLocks/>
                <a:endCxn id="18" idx="3"/>
              </p:cNvCxnSpPr>
              <p:nvPr/>
            </p:nvCxnSpPr>
            <p:spPr>
              <a:xfrm rot="5400000">
                <a:off x="6651679" y="4578357"/>
                <a:ext cx="1707603" cy="584448"/>
              </a:xfrm>
              <a:prstGeom prst="curvedConnector2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7459981-0FF7-0E40-5915-81D4CCA44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0939" y="5538224"/>
                <a:ext cx="372317" cy="372317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2375FF4-AF93-4EF9-CB8A-E0FC801ECFAB}"/>
                  </a:ext>
                </a:extLst>
              </p:cNvPr>
              <p:cNvSpPr/>
              <p:nvPr/>
            </p:nvSpPr>
            <p:spPr>
              <a:xfrm>
                <a:off x="5791541" y="1572954"/>
                <a:ext cx="5782392" cy="28927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8900"/>
                <a:br>
                  <a:rPr lang="en-US" sz="1400" b="1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</a:br>
                <a:br>
                  <a:rPr lang="en-US" sz="1400" b="1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</a:br>
                <a:br>
                  <a:rPr lang="en-US" sz="1400" b="1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</a:br>
                <a:endParaRPr lang="en-US" sz="1400" b="1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  <a:p>
                <a:pPr marL="88900"/>
                <a:r>
                  <a:rPr lang="en-US" sz="1400" b="1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Modified OSINT “APTNER” Dataset </a:t>
                </a:r>
              </a:p>
              <a:p>
                <a:pPr marL="285750" indent="-196850"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11.000 </a:t>
                </a:r>
                <a:r>
                  <a:rPr lang="en-US" sz="1400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pre-labeled sentences, </a:t>
                </a:r>
                <a:br>
                  <a:rPr lang="en-US" sz="1400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</a:br>
                <a:r>
                  <a:rPr lang="en-US" sz="1400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comprising the following IoC </a:t>
                </a:r>
                <a:br>
                  <a:rPr lang="en-US" sz="1400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</a:br>
                <a:r>
                  <a:rPr lang="en-US" sz="1400" dirty="0">
                    <a:solidFill>
                      <a:schemeClr val="tx1"/>
                    </a:solidFill>
                    <a:latin typeface="Yu Gothic UI Semilight" panose="020B0400000000000000" pitchFamily="34" charset="-128"/>
                    <a:ea typeface="Yu Gothic UI Semilight" panose="020B0400000000000000" pitchFamily="34" charset="-128"/>
                  </a:rPr>
                  <a:t>categories: </a:t>
                </a:r>
              </a:p>
              <a:p>
                <a:pPr marL="88900"/>
                <a:endParaRPr lang="en-US" sz="14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  <a:p>
                <a:pPr marL="285750" indent="-1968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  <a:p>
                <a:pPr marL="88900"/>
                <a:endParaRPr lang="en-US" sz="1400" dirty="0">
                  <a:solidFill>
                    <a:schemeClr val="tx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D320658-DC3F-8E4B-154A-42D58D0C34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297" t="169" b="-1"/>
              <a:stretch/>
            </p:blipFill>
            <p:spPr>
              <a:xfrm>
                <a:off x="8980746" y="1617610"/>
                <a:ext cx="2521889" cy="2772704"/>
              </a:xfrm>
              <a:prstGeom prst="rect">
                <a:avLst/>
              </a:prstGeom>
            </p:spPr>
          </p:pic>
        </p:grpSp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415A58A0-3240-2136-3FF0-40F0C5CE2AE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38814904"/>
                </p:ext>
              </p:extLst>
            </p:nvPr>
          </p:nvGraphicFramePr>
          <p:xfrm>
            <a:off x="5706199" y="1448540"/>
            <a:ext cx="2662687" cy="13278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89CC8D9C-1058-D02A-62E5-2FCC4E8E8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92" y="5161476"/>
            <a:ext cx="499255" cy="5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45">
            <a:extLst>
              <a:ext uri="{FF2B5EF4-FFF2-40B4-BE49-F238E27FC236}">
                <a16:creationId xmlns:a16="http://schemas.microsoft.com/office/drawing/2014/main" id="{007BEBA4-03BE-84CF-F072-DB2F5E86C325}"/>
              </a:ext>
            </a:extLst>
          </p:cNvPr>
          <p:cNvSpPr txBox="1"/>
          <p:nvPr/>
        </p:nvSpPr>
        <p:spPr>
          <a:xfrm>
            <a:off x="10082522" y="5147765"/>
            <a:ext cx="193623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82550">
              <a:buFont typeface="Arial" panose="020B0604020202020204" pitchFamily="34" charset="0"/>
              <a:buChar char="•"/>
            </a:pPr>
            <a:r>
              <a:rPr lang="en-US" altLang="it-IT" sz="900" dirty="0" err="1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HuggingFace</a:t>
            </a:r>
            <a:r>
              <a:rPr lang="en-US" altLang="it-IT" sz="900" dirty="0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Transformers</a:t>
            </a:r>
          </a:p>
          <a:p>
            <a:pPr marL="171450" indent="-82550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PyTorch</a:t>
            </a:r>
            <a:endParaRPr lang="en-US" sz="900" dirty="0">
              <a:solidFill>
                <a:schemeClr val="accent5">
                  <a:lumMod val="50000"/>
                </a:schemeClr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171450" indent="-825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Numpy, Pandas, etc. </a:t>
            </a:r>
            <a:endParaRPr lang="it-IT" sz="1050" dirty="0">
              <a:solidFill>
                <a:schemeClr val="accent5">
                  <a:lumMod val="50000"/>
                </a:schemeClr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2E38CA61-C693-1777-7395-1A0F19CF823A}"/>
              </a:ext>
            </a:extLst>
          </p:cNvPr>
          <p:cNvSpPr txBox="1"/>
          <p:nvPr/>
        </p:nvSpPr>
        <p:spPr>
          <a:xfrm>
            <a:off x="9672349" y="6525135"/>
            <a:ext cx="24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it-IT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7 / 12</a:t>
            </a:r>
          </a:p>
        </p:txBody>
      </p:sp>
      <p:sp>
        <p:nvSpPr>
          <p:cNvPr id="61" name="Rectangle: Rounded Corners 15">
            <a:extLst>
              <a:ext uri="{FF2B5EF4-FFF2-40B4-BE49-F238E27FC236}">
                <a16:creationId xmlns:a16="http://schemas.microsoft.com/office/drawing/2014/main" id="{FD20C572-FC55-FDDE-07FE-F95ACC079593}"/>
              </a:ext>
            </a:extLst>
          </p:cNvPr>
          <p:cNvSpPr/>
          <p:nvPr/>
        </p:nvSpPr>
        <p:spPr>
          <a:xfrm>
            <a:off x="290527" y="1953783"/>
            <a:ext cx="5023156" cy="4056017"/>
          </a:xfrm>
          <a:prstGeom prst="roundRect">
            <a:avLst>
              <a:gd name="adj" fmla="val 114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it-IT" b="1" dirty="0" err="1">
                <a:solidFill>
                  <a:srgbClr val="C000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Pre-trained</a:t>
            </a:r>
            <a:r>
              <a:rPr lang="it-IT" b="1" dirty="0">
                <a:solidFill>
                  <a:srgbClr val="C000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and ready-to-use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3C2A2AC-552F-D68C-1C27-7A77F545B348}"/>
              </a:ext>
            </a:extLst>
          </p:cNvPr>
          <p:cNvSpPr txBox="1"/>
          <p:nvPr/>
        </p:nvSpPr>
        <p:spPr>
          <a:xfrm>
            <a:off x="3880027" y="3271506"/>
            <a:ext cx="1563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Contextual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70149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2338</TotalTime>
  <Words>1623</Words>
  <Application>Microsoft Office PowerPoint</Application>
  <PresentationFormat>Widescreen</PresentationFormat>
  <Paragraphs>449</Paragraphs>
  <Slides>39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50" baseType="lpstr">
      <vt:lpstr>Yu Gothic UI Semilight</vt:lpstr>
      <vt:lpstr>Arial</vt:lpstr>
      <vt:lpstr>Calibri</vt:lpstr>
      <vt:lpstr>Calibri Light</vt:lpstr>
      <vt:lpstr>Cambria</vt:lpstr>
      <vt:lpstr>Cambria Math</vt:lpstr>
      <vt:lpstr>Consolas</vt:lpstr>
      <vt:lpstr>Google Sans</vt:lpstr>
      <vt:lpstr>Roboto Slab</vt:lpstr>
      <vt:lpstr>Times New Roman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Jacopo Grassi</dc:creator>
  <cp:lastModifiedBy>JACOPO GRASSI</cp:lastModifiedBy>
  <cp:revision>61</cp:revision>
  <dcterms:created xsi:type="dcterms:W3CDTF">2023-09-29T12:08:38Z</dcterms:created>
  <dcterms:modified xsi:type="dcterms:W3CDTF">2023-10-19T16:02:30Z</dcterms:modified>
</cp:coreProperties>
</file>